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46"/>
  </p:notesMasterIdLst>
  <p:handoutMasterIdLst>
    <p:handoutMasterId r:id="rId47"/>
  </p:handoutMasterIdLst>
  <p:sldIdLst>
    <p:sldId id="260" r:id="rId3"/>
    <p:sldId id="327" r:id="rId4"/>
    <p:sldId id="274" r:id="rId5"/>
    <p:sldId id="291" r:id="rId6"/>
    <p:sldId id="292" r:id="rId7"/>
    <p:sldId id="293" r:id="rId8"/>
    <p:sldId id="325" r:id="rId9"/>
    <p:sldId id="326" r:id="rId10"/>
    <p:sldId id="333" r:id="rId11"/>
    <p:sldId id="280" r:id="rId12"/>
    <p:sldId id="281" r:id="rId13"/>
    <p:sldId id="282" r:id="rId14"/>
    <p:sldId id="283" r:id="rId15"/>
    <p:sldId id="324" r:id="rId16"/>
    <p:sldId id="305" r:id="rId17"/>
    <p:sldId id="328" r:id="rId18"/>
    <p:sldId id="294" r:id="rId19"/>
    <p:sldId id="295" r:id="rId20"/>
    <p:sldId id="300" r:id="rId21"/>
    <p:sldId id="301" r:id="rId22"/>
    <p:sldId id="308" r:id="rId23"/>
    <p:sldId id="318" r:id="rId24"/>
    <p:sldId id="302" r:id="rId25"/>
    <p:sldId id="329" r:id="rId26"/>
    <p:sldId id="296" r:id="rId27"/>
    <p:sldId id="297" r:id="rId28"/>
    <p:sldId id="298" r:id="rId29"/>
    <p:sldId id="306" r:id="rId30"/>
    <p:sldId id="307" r:id="rId31"/>
    <p:sldId id="319" r:id="rId32"/>
    <p:sldId id="330" r:id="rId33"/>
    <p:sldId id="303" r:id="rId34"/>
    <p:sldId id="304" r:id="rId35"/>
    <p:sldId id="322" r:id="rId36"/>
    <p:sldId id="311" r:id="rId37"/>
    <p:sldId id="331" r:id="rId38"/>
    <p:sldId id="313" r:id="rId39"/>
    <p:sldId id="317" r:id="rId40"/>
    <p:sldId id="323" r:id="rId41"/>
    <p:sldId id="314" r:id="rId42"/>
    <p:sldId id="316" r:id="rId43"/>
    <p:sldId id="310" r:id="rId44"/>
    <p:sldId id="309" r:id="rId45"/>
  </p:sldIdLst>
  <p:sldSz cx="10080625" cy="6858000"/>
  <p:notesSz cx="6888163" cy="10020300"/>
  <p:embeddedFontLst>
    <p:embeddedFont>
      <p:font typeface="Arial Narrow" panose="020B0606020202030204" pitchFamily="3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961181-0966-4FB1-AE16-4F47901B9D46}" v="7" dt="2023-09-22T12:53:22.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1" autoAdjust="0"/>
    <p:restoredTop sz="94660"/>
  </p:normalViewPr>
  <p:slideViewPr>
    <p:cSldViewPr snapToGrid="0">
      <p:cViewPr varScale="1">
        <p:scale>
          <a:sx n="75" d="100"/>
          <a:sy n="75" d="100"/>
        </p:scale>
        <p:origin x="84" y="108"/>
      </p:cViewPr>
      <p:guideLst>
        <p:guide orient="horz" pos="2160"/>
        <p:guide pos="3175"/>
      </p:guideLst>
    </p:cSldViewPr>
  </p:slideViewPr>
  <p:notesTextViewPr>
    <p:cViewPr>
      <p:scale>
        <a:sx n="1" d="1"/>
        <a:sy n="1" d="1"/>
      </p:scale>
      <p:origin x="0" y="0"/>
    </p:cViewPr>
  </p:notesTextViewPr>
  <p:notesViewPr>
    <p:cSldViewPr snapToGrid="0">
      <p:cViewPr varScale="1">
        <p:scale>
          <a:sx n="110" d="100"/>
          <a:sy n="110" d="100"/>
        </p:scale>
        <p:origin x="360" y="12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F0E5A4BC-6D0A-C730-8390-1384A83DC33B}"/>
              </a:ext>
            </a:extLst>
          </p:cNvPr>
          <p:cNvSpPr>
            <a:spLocks noGrp="1"/>
          </p:cNvSpPr>
          <p:nvPr>
            <p:ph type="hdr" sz="quarter"/>
          </p:nvPr>
        </p:nvSpPr>
        <p:spPr>
          <a:xfrm>
            <a:off x="0" y="0"/>
            <a:ext cx="2984500" cy="501650"/>
          </a:xfrm>
          <a:prstGeom prst="rect">
            <a:avLst/>
          </a:prstGeom>
        </p:spPr>
        <p:txBody>
          <a:bodyPr vert="horz" lIns="91440" tIns="45720" rIns="91440" bIns="45720" rtlCol="0"/>
          <a:lstStyle>
            <a:lvl1pPr algn="l">
              <a:defRPr sz="1200"/>
            </a:lvl1pPr>
          </a:lstStyle>
          <a:p>
            <a:endParaRPr lang="da-DK"/>
          </a:p>
        </p:txBody>
      </p:sp>
      <p:sp>
        <p:nvSpPr>
          <p:cNvPr id="3" name="Pladsholder til dato 2">
            <a:extLst>
              <a:ext uri="{FF2B5EF4-FFF2-40B4-BE49-F238E27FC236}">
                <a16:creationId xmlns:a16="http://schemas.microsoft.com/office/drawing/2014/main" id="{11FA5754-6DD7-D5ED-0732-61AD16DBDCC9}"/>
              </a:ext>
            </a:extLst>
          </p:cNvPr>
          <p:cNvSpPr>
            <a:spLocks noGrp="1"/>
          </p:cNvSpPr>
          <p:nvPr>
            <p:ph type="dt" sz="quarter" idx="1"/>
          </p:nvPr>
        </p:nvSpPr>
        <p:spPr>
          <a:xfrm>
            <a:off x="3902075" y="0"/>
            <a:ext cx="2984500" cy="501650"/>
          </a:xfrm>
          <a:prstGeom prst="rect">
            <a:avLst/>
          </a:prstGeom>
        </p:spPr>
        <p:txBody>
          <a:bodyPr vert="horz" lIns="91440" tIns="45720" rIns="91440" bIns="45720" rtlCol="0"/>
          <a:lstStyle>
            <a:lvl1pPr algn="r">
              <a:defRPr sz="1200"/>
            </a:lvl1pPr>
          </a:lstStyle>
          <a:p>
            <a:fld id="{2FBFE939-5EC3-4D08-AE9D-032279A81FC9}" type="datetimeFigureOut">
              <a:rPr lang="da-DK" smtClean="0"/>
              <a:t>15-11-2023</a:t>
            </a:fld>
            <a:endParaRPr lang="da-DK"/>
          </a:p>
        </p:txBody>
      </p:sp>
      <p:sp>
        <p:nvSpPr>
          <p:cNvPr id="4" name="Pladsholder til sidefod 3">
            <a:extLst>
              <a:ext uri="{FF2B5EF4-FFF2-40B4-BE49-F238E27FC236}">
                <a16:creationId xmlns:a16="http://schemas.microsoft.com/office/drawing/2014/main" id="{8AD1624A-02D6-14EC-54A7-2411253E1F43}"/>
              </a:ext>
            </a:extLst>
          </p:cNvPr>
          <p:cNvSpPr>
            <a:spLocks noGrp="1"/>
          </p:cNvSpPr>
          <p:nvPr>
            <p:ph type="ftr" sz="quarter" idx="2"/>
          </p:nvPr>
        </p:nvSpPr>
        <p:spPr>
          <a:xfrm>
            <a:off x="0" y="9518650"/>
            <a:ext cx="2984500" cy="501650"/>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a:extLst>
              <a:ext uri="{FF2B5EF4-FFF2-40B4-BE49-F238E27FC236}">
                <a16:creationId xmlns:a16="http://schemas.microsoft.com/office/drawing/2014/main" id="{D8747B95-112B-DB8F-2A71-6ED08C089D5F}"/>
              </a:ext>
            </a:extLst>
          </p:cNvPr>
          <p:cNvSpPr>
            <a:spLocks noGrp="1"/>
          </p:cNvSpPr>
          <p:nvPr>
            <p:ph type="sldNum" sz="quarter" idx="3"/>
          </p:nvPr>
        </p:nvSpPr>
        <p:spPr>
          <a:xfrm>
            <a:off x="3902075" y="9518650"/>
            <a:ext cx="2984500" cy="501650"/>
          </a:xfrm>
          <a:prstGeom prst="rect">
            <a:avLst/>
          </a:prstGeom>
        </p:spPr>
        <p:txBody>
          <a:bodyPr vert="horz" lIns="91440" tIns="45720" rIns="91440" bIns="45720" rtlCol="0" anchor="b"/>
          <a:lstStyle>
            <a:lvl1pPr algn="r">
              <a:defRPr sz="1200"/>
            </a:lvl1pPr>
          </a:lstStyle>
          <a:p>
            <a:fld id="{938ABDDD-7010-4DDD-B9EC-6D19FCD0C4AA}" type="slidenum">
              <a:rPr lang="da-DK" smtClean="0"/>
              <a:t>‹nr.›</a:t>
            </a:fld>
            <a:endParaRPr lang="da-DK"/>
          </a:p>
        </p:txBody>
      </p:sp>
    </p:spTree>
    <p:extLst>
      <p:ext uri="{BB962C8B-B14F-4D97-AF65-F5344CB8AC3E}">
        <p14:creationId xmlns:p14="http://schemas.microsoft.com/office/powerpoint/2010/main" val="3878095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755650" y="2130425"/>
            <a:ext cx="85693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600"/>
              <a:buFont typeface="Arial Narrow"/>
              <a:buNone/>
            </a:pPr>
            <a:r>
              <a:rPr lang="en-US" dirty="0"/>
              <a:t>Kafka Broker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2" y="1052512"/>
            <a:ext cx="8157473" cy="5089871"/>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Kafka topic</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Open </a:t>
            </a:r>
            <a:r>
              <a:rPr lang="en-US" sz="1400" kern="100" dirty="0" err="1">
                <a:effectLst/>
                <a:latin typeface="Arial" panose="020B0604020202020204" pitchFamily="34" charset="0"/>
                <a:ea typeface="Calibri" panose="020F0502020204030204" pitchFamily="34" charset="0"/>
                <a:cs typeface="Times New Roman" panose="02020603050405020304" pitchFamily="18" charset="0"/>
              </a:rPr>
              <a:t>powershell</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and navigate to &lt;project-folder&gt;/docker</a:t>
            </a:r>
            <a:endParaRPr lang="da-DK" sz="14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400" b="1" kern="100" dirty="0">
                <a:effectLst/>
                <a:latin typeface="Arial" panose="020B0604020202020204" pitchFamily="34" charset="0"/>
                <a:ea typeface="Calibri" panose="020F0502020204030204" pitchFamily="34" charset="0"/>
                <a:cs typeface="Times New Roman" panose="02020603050405020304" pitchFamily="18" charset="0"/>
              </a:rPr>
              <a:t>.\kafka-topics.bat --topic my-topic --create</a:t>
            </a:r>
            <a:endParaRPr lang="da-DK" sz="14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A topic is now created. You should see a confirmation like the below:</a:t>
            </a: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4.1</a:t>
            </a:r>
          </a:p>
        </p:txBody>
      </p:sp>
      <p:pic>
        <p:nvPicPr>
          <p:cNvPr id="10" name="Billede 9">
            <a:extLst>
              <a:ext uri="{FF2B5EF4-FFF2-40B4-BE49-F238E27FC236}">
                <a16:creationId xmlns:a16="http://schemas.microsoft.com/office/drawing/2014/main" id="{E838F032-F389-21F7-C2B8-C9C865A0ED20}"/>
              </a:ext>
            </a:extLst>
          </p:cNvPr>
          <p:cNvPicPr>
            <a:picLocks noChangeAspect="1"/>
          </p:cNvPicPr>
          <p:nvPr/>
        </p:nvPicPr>
        <p:blipFill>
          <a:blip r:embed="rId2"/>
          <a:stretch>
            <a:fillRect/>
          </a:stretch>
        </p:blipFill>
        <p:spPr>
          <a:xfrm>
            <a:off x="830719" y="2761805"/>
            <a:ext cx="6875309" cy="2940315"/>
          </a:xfrm>
          <a:prstGeom prst="rect">
            <a:avLst/>
          </a:prstGeom>
        </p:spPr>
      </p:pic>
    </p:spTree>
    <p:extLst>
      <p:ext uri="{BB962C8B-B14F-4D97-AF65-F5344CB8AC3E}">
        <p14:creationId xmlns:p14="http://schemas.microsoft.com/office/powerpoint/2010/main" val="97144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2" y="1052512"/>
            <a:ext cx="8075300" cy="4997763"/>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List Kafka topics</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Open </a:t>
            </a:r>
            <a:r>
              <a:rPr lang="en-US" sz="1400" kern="100" dirty="0" err="1">
                <a:effectLst/>
                <a:latin typeface="Arial" panose="020B0604020202020204" pitchFamily="34" charset="0"/>
                <a:ea typeface="Calibri" panose="020F0502020204030204" pitchFamily="34" charset="0"/>
                <a:cs typeface="Times New Roman" panose="02020603050405020304" pitchFamily="18" charset="0"/>
              </a:rPr>
              <a:t>powershell</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and navigate to &lt;project-folder&gt;/docker</a:t>
            </a:r>
            <a:endParaRPr lang="da-DK" sz="1400" kern="100" dirty="0">
              <a:latin typeface="Calibri" panose="020F0502020204030204" pitchFamily="34" charset="0"/>
              <a:ea typeface="Calibri" panose="020F0502020204030204" pitchFamily="34" charset="0"/>
              <a:cs typeface="Times New Roman" panose="02020603050405020304" pitchFamily="18" charset="0"/>
            </a:endParaRPr>
          </a:p>
          <a:p>
            <a:pPr lvl="1"/>
            <a:r>
              <a:rPr lang="da-DK" sz="1400" kern="100" dirty="0">
                <a:effectLst/>
                <a:latin typeface="Arial" panose="020B0604020202020204" pitchFamily="34" charset="0"/>
                <a:ea typeface="Calibri" panose="020F0502020204030204" pitchFamily="34" charset="0"/>
                <a:cs typeface="Times New Roman" panose="02020603050405020304" pitchFamily="18" charset="0"/>
              </a:rPr>
              <a:t>Type </a:t>
            </a:r>
            <a:r>
              <a:rPr lang="da-DK" sz="1400" b="1" kern="100" dirty="0">
                <a:effectLst/>
                <a:latin typeface="Arial" panose="020B0604020202020204" pitchFamily="34" charset="0"/>
                <a:ea typeface="Calibri" panose="020F0502020204030204" pitchFamily="34" charset="0"/>
                <a:cs typeface="Times New Roman" panose="02020603050405020304" pitchFamily="18" charset="0"/>
              </a:rPr>
              <a:t>.\kafka-topics.bat --list</a:t>
            </a: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US" sz="1400" kern="100" dirty="0">
                <a:effectLst/>
                <a:latin typeface="Arial" panose="020B0604020202020204" pitchFamily="34" charset="0"/>
                <a:ea typeface="Calibri" panose="020F0502020204030204" pitchFamily="34" charset="0"/>
                <a:cs typeface="Times New Roman" panose="02020603050405020304" pitchFamily="18" charset="0"/>
              </a:rPr>
              <a:t>You should now be able to see a list of topics in the cluster </a:t>
            </a: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4.2</a:t>
            </a:r>
          </a:p>
        </p:txBody>
      </p:sp>
      <p:pic>
        <p:nvPicPr>
          <p:cNvPr id="7" name="Billede 6">
            <a:extLst>
              <a:ext uri="{FF2B5EF4-FFF2-40B4-BE49-F238E27FC236}">
                <a16:creationId xmlns:a16="http://schemas.microsoft.com/office/drawing/2014/main" id="{884BE595-0FFE-467A-CDF0-284E110DA00B}"/>
              </a:ext>
            </a:extLst>
          </p:cNvPr>
          <p:cNvPicPr>
            <a:picLocks noChangeAspect="1"/>
          </p:cNvPicPr>
          <p:nvPr/>
        </p:nvPicPr>
        <p:blipFill>
          <a:blip r:embed="rId2"/>
          <a:stretch>
            <a:fillRect/>
          </a:stretch>
        </p:blipFill>
        <p:spPr>
          <a:xfrm>
            <a:off x="590767" y="2457383"/>
            <a:ext cx="7187570" cy="3348105"/>
          </a:xfrm>
          <a:prstGeom prst="rect">
            <a:avLst/>
          </a:prstGeom>
        </p:spPr>
      </p:pic>
    </p:spTree>
    <p:extLst>
      <p:ext uri="{BB962C8B-B14F-4D97-AF65-F5344CB8AC3E}">
        <p14:creationId xmlns:p14="http://schemas.microsoft.com/office/powerpoint/2010/main" val="1858721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2" y="1052512"/>
            <a:ext cx="8023784" cy="5219499"/>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Describe Kafka topics</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Open </a:t>
            </a:r>
            <a:r>
              <a:rPr lang="en-US" sz="1400" kern="100" dirty="0" err="1">
                <a:effectLst/>
                <a:latin typeface="Arial" panose="020B0604020202020204" pitchFamily="34" charset="0"/>
                <a:ea typeface="Calibri" panose="020F0502020204030204" pitchFamily="34" charset="0"/>
                <a:cs typeface="Times New Roman" panose="02020603050405020304" pitchFamily="18" charset="0"/>
              </a:rPr>
              <a:t>powershell</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and navigate to &lt;project-folder&gt;/docker</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400" b="1" kern="100" dirty="0">
                <a:effectLst/>
                <a:latin typeface="Arial" panose="020B0604020202020204" pitchFamily="34" charset="0"/>
                <a:ea typeface="Calibri" panose="020F0502020204030204" pitchFamily="34" charset="0"/>
                <a:cs typeface="Times New Roman" panose="02020603050405020304" pitchFamily="18" charset="0"/>
              </a:rPr>
              <a:t>.\kafka-topics.bat --topic my-topic --describe</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You should be able to see number of partitions, the replication factor. </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For each partition you can see the leader broker, the replica brokers and the ISR brokers.</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Note: </a:t>
            </a:r>
            <a:r>
              <a:rPr lang="en-US" sz="1400" kern="100" dirty="0" err="1">
                <a:effectLst/>
                <a:latin typeface="Consolas" panose="020B0609020204030204" pitchFamily="49" charset="0"/>
                <a:ea typeface="Calibri" panose="020F0502020204030204" pitchFamily="34" charset="0"/>
                <a:cs typeface="Times New Roman" panose="02020603050405020304" pitchFamily="18" charset="0"/>
              </a:rPr>
              <a:t>default.replication.factor</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and </a:t>
            </a:r>
            <a:r>
              <a:rPr lang="en-US" sz="1400" kern="100" dirty="0" err="1">
                <a:effectLst/>
                <a:latin typeface="Consolas" panose="020B0609020204030204" pitchFamily="49" charset="0"/>
                <a:ea typeface="Calibri" panose="020F0502020204030204" pitchFamily="34" charset="0"/>
                <a:cs typeface="Times New Roman" panose="02020603050405020304" pitchFamily="18" charset="0"/>
              </a:rPr>
              <a:t>num.partitions</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control how many partitions/replicas are created if nothing else is specified</a:t>
            </a:r>
          </a:p>
          <a:p>
            <a:pPr lvl="1"/>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endParaRPr lang="en-US" sz="1400" kern="100" dirty="0">
              <a:effectLst/>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4.3</a:t>
            </a:r>
          </a:p>
        </p:txBody>
      </p:sp>
      <p:pic>
        <p:nvPicPr>
          <p:cNvPr id="9" name="Billede 8">
            <a:extLst>
              <a:ext uri="{FF2B5EF4-FFF2-40B4-BE49-F238E27FC236}">
                <a16:creationId xmlns:a16="http://schemas.microsoft.com/office/drawing/2014/main" id="{457C4343-4C61-6C5A-A42C-BE0DB06D82B9}"/>
              </a:ext>
            </a:extLst>
          </p:cNvPr>
          <p:cNvPicPr>
            <a:picLocks noChangeAspect="1"/>
          </p:cNvPicPr>
          <p:nvPr/>
        </p:nvPicPr>
        <p:blipFill>
          <a:blip r:embed="rId2"/>
          <a:stretch>
            <a:fillRect/>
          </a:stretch>
        </p:blipFill>
        <p:spPr>
          <a:xfrm>
            <a:off x="1310112" y="3445099"/>
            <a:ext cx="5699939" cy="2655138"/>
          </a:xfrm>
          <a:prstGeom prst="rect">
            <a:avLst/>
          </a:prstGeom>
        </p:spPr>
      </p:pic>
    </p:spTree>
    <p:extLst>
      <p:ext uri="{BB962C8B-B14F-4D97-AF65-F5344CB8AC3E}">
        <p14:creationId xmlns:p14="http://schemas.microsoft.com/office/powerpoint/2010/main" val="175012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3" y="1052512"/>
            <a:ext cx="7804844" cy="5064953"/>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Open akhq.io</a:t>
            </a:r>
          </a:p>
          <a:p>
            <a:pPr lvl="1"/>
            <a:r>
              <a:rPr lang="da-DK" sz="1400" kern="100" dirty="0">
                <a:latin typeface="Arial" panose="020B0604020202020204" pitchFamily="34" charset="0"/>
                <a:ea typeface="Calibri" panose="020F0502020204030204" pitchFamily="34" charset="0"/>
                <a:cs typeface="Times New Roman" panose="02020603050405020304" pitchFamily="18" charset="0"/>
              </a:rPr>
              <a:t>Open a browser and type </a:t>
            </a:r>
            <a:r>
              <a:rPr lang="da-DK" sz="1400" b="1" kern="100" dirty="0">
                <a:latin typeface="Arial" panose="020B0604020202020204" pitchFamily="34" charset="0"/>
                <a:ea typeface="Calibri" panose="020F0502020204030204" pitchFamily="34" charset="0"/>
                <a:cs typeface="Times New Roman" panose="02020603050405020304" pitchFamily="18" charset="0"/>
              </a:rPr>
              <a:t>localhost:8080</a:t>
            </a:r>
            <a:endParaRPr lang="da-DK" sz="14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da-DK" sz="1400" kern="100" dirty="0">
                <a:latin typeface="Arial" panose="020B0604020202020204" pitchFamily="34" charset="0"/>
                <a:ea typeface="Calibri" panose="020F0502020204030204" pitchFamily="34" charset="0"/>
                <a:cs typeface="Times New Roman" panose="02020603050405020304" pitchFamily="18" charset="0"/>
              </a:rPr>
              <a:t>This </a:t>
            </a:r>
            <a:r>
              <a:rPr lang="da-DK" sz="1400" kern="100" dirty="0" err="1">
                <a:latin typeface="Arial" panose="020B0604020202020204" pitchFamily="34" charset="0"/>
                <a:ea typeface="Calibri" panose="020F0502020204030204" pitchFamily="34" charset="0"/>
                <a:cs typeface="Times New Roman" panose="02020603050405020304" pitchFamily="18" charset="0"/>
              </a:rPr>
              <a:t>will</a:t>
            </a:r>
            <a:r>
              <a:rPr lang="da-DK" sz="1400" kern="100" dirty="0">
                <a:latin typeface="Arial" panose="020B0604020202020204" pitchFamily="34" charset="0"/>
                <a:ea typeface="Calibri" panose="020F0502020204030204" pitchFamily="34" charset="0"/>
                <a:cs typeface="Times New Roman" panose="02020603050405020304" pitchFamily="18" charset="0"/>
              </a:rPr>
              <a:t> open a web-</a:t>
            </a:r>
            <a:r>
              <a:rPr lang="da-DK" sz="1400" kern="100" dirty="0" err="1">
                <a:latin typeface="Arial" panose="020B0604020202020204" pitchFamily="34" charset="0"/>
                <a:ea typeface="Calibri" panose="020F0502020204030204" pitchFamily="34" charset="0"/>
                <a:cs typeface="Times New Roman" panose="02020603050405020304" pitchFamily="18" charset="0"/>
              </a:rPr>
              <a:t>based</a:t>
            </a:r>
            <a:r>
              <a:rPr lang="da-DK" sz="1400" kern="100" dirty="0">
                <a:latin typeface="Arial" panose="020B0604020202020204" pitchFamily="34" charset="0"/>
                <a:ea typeface="Calibri" panose="020F0502020204030204" pitchFamily="34" charset="0"/>
                <a:cs typeface="Times New Roman" panose="02020603050405020304" pitchFamily="18" charset="0"/>
              </a:rPr>
              <a:t> </a:t>
            </a:r>
            <a:r>
              <a:rPr lang="da-DK" sz="1400" kern="100" dirty="0" err="1">
                <a:latin typeface="Arial" panose="020B0604020202020204" pitchFamily="34" charset="0"/>
                <a:ea typeface="Calibri" panose="020F0502020204030204" pitchFamily="34" charset="0"/>
                <a:cs typeface="Times New Roman" panose="02020603050405020304" pitchFamily="18" charset="0"/>
              </a:rPr>
              <a:t>kafka</a:t>
            </a:r>
            <a:r>
              <a:rPr lang="da-DK" sz="1400" kern="100" dirty="0">
                <a:latin typeface="Arial" panose="020B0604020202020204" pitchFamily="34" charset="0"/>
                <a:ea typeface="Calibri" panose="020F0502020204030204" pitchFamily="34" charset="0"/>
                <a:cs typeface="Times New Roman" panose="02020603050405020304" pitchFamily="18" charset="0"/>
              </a:rPr>
              <a:t> management UI.</a:t>
            </a:r>
          </a:p>
          <a:p>
            <a:pPr lvl="1"/>
            <a:r>
              <a:rPr lang="da-DK" sz="1400" kern="100" dirty="0" err="1">
                <a:latin typeface="Arial" panose="020B0604020202020204" pitchFamily="34" charset="0"/>
                <a:ea typeface="Calibri" panose="020F0502020204030204" pitchFamily="34" charset="0"/>
                <a:cs typeface="Times New Roman" panose="02020603050405020304" pitchFamily="18" charset="0"/>
              </a:rPr>
              <a:t>You</a:t>
            </a:r>
            <a:r>
              <a:rPr lang="da-DK" sz="1400" kern="100" dirty="0">
                <a:latin typeface="Arial" panose="020B0604020202020204" pitchFamily="34" charset="0"/>
                <a:ea typeface="Calibri" panose="020F0502020204030204" pitchFamily="34" charset="0"/>
                <a:cs typeface="Times New Roman" panose="02020603050405020304" pitchFamily="18" charset="0"/>
              </a:rPr>
              <a:t> </a:t>
            </a:r>
            <a:r>
              <a:rPr lang="da-DK" sz="1400" kern="100" dirty="0" err="1">
                <a:latin typeface="Arial" panose="020B0604020202020204" pitchFamily="34" charset="0"/>
                <a:ea typeface="Calibri" panose="020F0502020204030204" pitchFamily="34" charset="0"/>
                <a:cs typeface="Times New Roman" panose="02020603050405020304" pitchFamily="18" charset="0"/>
              </a:rPr>
              <a:t>should</a:t>
            </a:r>
            <a:r>
              <a:rPr lang="da-DK" sz="1400" kern="100" dirty="0">
                <a:latin typeface="Arial" panose="020B0604020202020204" pitchFamily="34" charset="0"/>
                <a:ea typeface="Calibri" panose="020F0502020204030204" pitchFamily="34" charset="0"/>
                <a:cs typeface="Times New Roman" panose="02020603050405020304" pitchFamily="18" charset="0"/>
              </a:rPr>
              <a:t> </a:t>
            </a:r>
            <a:r>
              <a:rPr lang="da-DK" sz="1400" kern="100" dirty="0" err="1">
                <a:latin typeface="Arial" panose="020B0604020202020204" pitchFamily="34" charset="0"/>
                <a:ea typeface="Calibri" panose="020F0502020204030204" pitchFamily="34" charset="0"/>
                <a:cs typeface="Times New Roman" panose="02020603050405020304" pitchFamily="18" charset="0"/>
              </a:rPr>
              <a:t>see</a:t>
            </a:r>
            <a:r>
              <a:rPr lang="da-DK" sz="1400" kern="100" dirty="0">
                <a:latin typeface="Arial" panose="020B0604020202020204" pitchFamily="34" charset="0"/>
                <a:ea typeface="Calibri" panose="020F0502020204030204" pitchFamily="34" charset="0"/>
                <a:cs typeface="Times New Roman" panose="02020603050405020304" pitchFamily="18" charset="0"/>
              </a:rPr>
              <a:t> </a:t>
            </a:r>
            <a:r>
              <a:rPr lang="da-DK" sz="1400" kern="100" dirty="0" err="1">
                <a:latin typeface="Arial" panose="020B0604020202020204" pitchFamily="34" charset="0"/>
                <a:ea typeface="Calibri" panose="020F0502020204030204" pitchFamily="34" charset="0"/>
                <a:cs typeface="Times New Roman" panose="02020603050405020304" pitchFamily="18" charset="0"/>
              </a:rPr>
              <a:t>something</a:t>
            </a:r>
            <a:r>
              <a:rPr lang="da-DK" sz="1400" kern="100" dirty="0">
                <a:latin typeface="Arial" panose="020B0604020202020204" pitchFamily="34" charset="0"/>
                <a:ea typeface="Calibri" panose="020F0502020204030204" pitchFamily="34" charset="0"/>
                <a:cs typeface="Times New Roman" panose="02020603050405020304" pitchFamily="18" charset="0"/>
              </a:rPr>
              <a:t> like </a:t>
            </a:r>
            <a:r>
              <a:rPr lang="da-DK" sz="1400" kern="100" dirty="0" err="1">
                <a:latin typeface="Arial" panose="020B0604020202020204" pitchFamily="34" charset="0"/>
                <a:ea typeface="Calibri" panose="020F0502020204030204" pitchFamily="34" charset="0"/>
                <a:cs typeface="Times New Roman" panose="02020603050405020304" pitchFamily="18" charset="0"/>
              </a:rPr>
              <a:t>below</a:t>
            </a:r>
            <a:endParaRPr lang="da-DK" sz="1400" kern="100" dirty="0">
              <a:latin typeface="Arial" panose="020B0604020202020204" pitchFamily="34" charset="0"/>
              <a:ea typeface="Calibri" panose="020F0502020204030204" pitchFamily="34" charset="0"/>
              <a:cs typeface="Times New Roman" panose="02020603050405020304" pitchFamily="18" charset="0"/>
            </a:endParaRPr>
          </a:p>
          <a:p>
            <a:pPr lvl="1"/>
            <a:r>
              <a:rPr lang="da-DK" sz="1400" kern="100" dirty="0">
                <a:latin typeface="Arial" panose="020B0604020202020204" pitchFamily="34" charset="0"/>
                <a:ea typeface="Calibri" panose="020F0502020204030204" pitchFamily="34" charset="0"/>
                <a:cs typeface="Times New Roman" panose="02020603050405020304" pitchFamily="18" charset="0"/>
              </a:rPr>
              <a:t>Find the </a:t>
            </a:r>
            <a:r>
              <a:rPr lang="da-DK" sz="1400" kern="100" dirty="0" err="1">
                <a:latin typeface="Arial" panose="020B0604020202020204" pitchFamily="34" charset="0"/>
                <a:ea typeface="Calibri" panose="020F0502020204030204" pitchFamily="34" charset="0"/>
                <a:cs typeface="Times New Roman" panose="02020603050405020304" pitchFamily="18" charset="0"/>
              </a:rPr>
              <a:t>topics</a:t>
            </a:r>
            <a:r>
              <a:rPr lang="da-DK" sz="1400" kern="100" dirty="0">
                <a:latin typeface="Arial" panose="020B0604020202020204" pitchFamily="34" charset="0"/>
                <a:ea typeface="Calibri" panose="020F0502020204030204" pitchFamily="34" charset="0"/>
                <a:cs typeface="Times New Roman" panose="02020603050405020304" pitchFamily="18" charset="0"/>
              </a:rPr>
              <a:t> </a:t>
            </a:r>
            <a:r>
              <a:rPr lang="da-DK" sz="1400" kern="100" dirty="0" err="1">
                <a:latin typeface="Arial" panose="020B0604020202020204" pitchFamily="34" charset="0"/>
                <a:ea typeface="Calibri" panose="020F0502020204030204" pitchFamily="34" charset="0"/>
                <a:cs typeface="Times New Roman" panose="02020603050405020304" pitchFamily="18" charset="0"/>
              </a:rPr>
              <a:t>you</a:t>
            </a:r>
            <a:r>
              <a:rPr lang="da-DK" sz="1400" kern="100" dirty="0">
                <a:latin typeface="Arial" panose="020B0604020202020204" pitchFamily="34" charset="0"/>
                <a:ea typeface="Calibri" panose="020F0502020204030204" pitchFamily="34" charset="0"/>
                <a:cs typeface="Times New Roman" panose="02020603050405020304" pitchFamily="18" charset="0"/>
              </a:rPr>
              <a:t> just </a:t>
            </a:r>
            <a:r>
              <a:rPr lang="da-DK" sz="1400" kern="100" dirty="0" err="1">
                <a:latin typeface="Arial" panose="020B0604020202020204" pitchFamily="34" charset="0"/>
                <a:ea typeface="Calibri" panose="020F0502020204030204" pitchFamily="34" charset="0"/>
                <a:cs typeface="Times New Roman" panose="02020603050405020304" pitchFamily="18" charset="0"/>
              </a:rPr>
              <a:t>created</a:t>
            </a:r>
            <a:r>
              <a:rPr lang="da-DK" sz="1400" kern="100" dirty="0">
                <a:latin typeface="Arial" panose="020B0604020202020204" pitchFamily="34" charset="0"/>
                <a:ea typeface="Calibri" panose="020F0502020204030204" pitchFamily="34" charset="0"/>
                <a:cs typeface="Times New Roman" panose="02020603050405020304" pitchFamily="18" charset="0"/>
              </a:rPr>
              <a:t> and check partition and </a:t>
            </a:r>
            <a:r>
              <a:rPr lang="da-DK" sz="1400" kern="100" dirty="0" err="1">
                <a:latin typeface="Arial" panose="020B0604020202020204" pitchFamily="34" charset="0"/>
                <a:ea typeface="Calibri" panose="020F0502020204030204" pitchFamily="34" charset="0"/>
                <a:cs typeface="Times New Roman" panose="02020603050405020304" pitchFamily="18" charset="0"/>
              </a:rPr>
              <a:t>replica</a:t>
            </a:r>
            <a:r>
              <a:rPr lang="da-DK" sz="1400" kern="100" dirty="0">
                <a:latin typeface="Arial" panose="020B0604020202020204" pitchFamily="34" charset="0"/>
                <a:ea typeface="Calibri" panose="020F0502020204030204" pitchFamily="34" charset="0"/>
                <a:cs typeface="Times New Roman" panose="02020603050405020304" pitchFamily="18" charset="0"/>
              </a:rPr>
              <a:t> </a:t>
            </a:r>
            <a:r>
              <a:rPr lang="da-DK" sz="1400" kern="100" dirty="0" err="1">
                <a:latin typeface="Arial" panose="020B0604020202020204" pitchFamily="34" charset="0"/>
                <a:ea typeface="Calibri" panose="020F0502020204030204" pitchFamily="34" charset="0"/>
                <a:cs typeface="Times New Roman" panose="02020603050405020304" pitchFamily="18" charset="0"/>
              </a:rPr>
              <a:t>settings</a:t>
            </a:r>
            <a:endParaRPr lang="da-DK" sz="1400" kern="100" dirty="0">
              <a:latin typeface="Arial" panose="020B0604020202020204" pitchFamily="34" charset="0"/>
              <a:ea typeface="Calibri" panose="020F0502020204030204" pitchFamily="34" charset="0"/>
              <a:cs typeface="Times New Roman" panose="02020603050405020304" pitchFamily="18" charset="0"/>
            </a:endParaRPr>
          </a:p>
          <a:p>
            <a:pPr lvl="1"/>
            <a:r>
              <a:rPr lang="da-DK" sz="1400" kern="100" dirty="0">
                <a:latin typeface="Arial" panose="020B0604020202020204" pitchFamily="34" charset="0"/>
                <a:ea typeface="Calibri" panose="020F0502020204030204" pitchFamily="34" charset="0"/>
                <a:cs typeface="Times New Roman" panose="02020603050405020304" pitchFamily="18" charset="0"/>
              </a:rPr>
              <a:t>Find the nodes (brokers) running and check the </a:t>
            </a:r>
            <a:r>
              <a:rPr lang="da-DK" sz="1400" kern="100" dirty="0" err="1">
                <a:latin typeface="Arial" panose="020B0604020202020204" pitchFamily="34" charset="0"/>
                <a:ea typeface="Calibri" panose="020F0502020204030204" pitchFamily="34" charset="0"/>
                <a:cs typeface="Times New Roman" panose="02020603050405020304" pitchFamily="18" charset="0"/>
              </a:rPr>
              <a:t>details</a:t>
            </a:r>
            <a:endParaRPr lang="da-DK" sz="1400" kern="100" dirty="0">
              <a:latin typeface="Arial" panose="020B0604020202020204" pitchFamily="34" charset="0"/>
              <a:ea typeface="Calibri" panose="020F0502020204030204" pitchFamily="34" charset="0"/>
              <a:cs typeface="Times New Roman" panose="02020603050405020304" pitchFamily="18" charset="0"/>
            </a:endParaRPr>
          </a:p>
          <a:p>
            <a:pPr lvl="1"/>
            <a:endParaRPr lang="da-DK" sz="1400" kern="100" dirty="0">
              <a:latin typeface="Arial" panose="020B0604020202020204" pitchFamily="34" charset="0"/>
              <a:ea typeface="Calibri" panose="020F0502020204030204" pitchFamily="34" charset="0"/>
              <a:cs typeface="Times New Roman" panose="02020603050405020304" pitchFamily="18" charset="0"/>
            </a:endParaRPr>
          </a:p>
          <a:p>
            <a:pPr lvl="1"/>
            <a:endParaRPr lang="da-DK" sz="1400" kern="100" dirty="0">
              <a:latin typeface="Arial" panose="020B0604020202020204" pitchFamily="34" charset="0"/>
              <a:ea typeface="Calibri" panose="020F0502020204030204" pitchFamily="34" charset="0"/>
              <a:cs typeface="Times New Roman" panose="02020603050405020304" pitchFamily="18" charset="0"/>
            </a:endParaRPr>
          </a:p>
          <a:p>
            <a:pPr lvl="1"/>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4.4</a:t>
            </a:r>
          </a:p>
        </p:txBody>
      </p:sp>
      <p:pic>
        <p:nvPicPr>
          <p:cNvPr id="10" name="Billede 9">
            <a:extLst>
              <a:ext uri="{FF2B5EF4-FFF2-40B4-BE49-F238E27FC236}">
                <a16:creationId xmlns:a16="http://schemas.microsoft.com/office/drawing/2014/main" id="{F55F744D-0679-C7B7-52C3-9A7A3350C4D7}"/>
              </a:ext>
            </a:extLst>
          </p:cNvPr>
          <p:cNvPicPr>
            <a:picLocks noChangeAspect="1"/>
          </p:cNvPicPr>
          <p:nvPr/>
        </p:nvPicPr>
        <p:blipFill>
          <a:blip r:embed="rId2"/>
          <a:stretch>
            <a:fillRect/>
          </a:stretch>
        </p:blipFill>
        <p:spPr>
          <a:xfrm>
            <a:off x="1678405" y="3429000"/>
            <a:ext cx="4576106" cy="2455009"/>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641954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2" y="1052513"/>
            <a:ext cx="6954838" cy="1870992"/>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Delete Kafka topics</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Open </a:t>
            </a:r>
            <a:r>
              <a:rPr lang="en-US" sz="1400" kern="100" dirty="0" err="1">
                <a:effectLst/>
                <a:latin typeface="Arial" panose="020B0604020202020204" pitchFamily="34" charset="0"/>
                <a:ea typeface="Calibri" panose="020F0502020204030204" pitchFamily="34" charset="0"/>
                <a:cs typeface="Times New Roman" panose="02020603050405020304" pitchFamily="18" charset="0"/>
              </a:rPr>
              <a:t>powershell</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and navigate to &lt;project-folder&gt;/docker</a:t>
            </a:r>
            <a:endParaRPr lang="da-DK" sz="14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400" b="1" kern="100" dirty="0">
                <a:effectLst/>
                <a:latin typeface="Arial" panose="020B0604020202020204" pitchFamily="34" charset="0"/>
                <a:ea typeface="Calibri" panose="020F0502020204030204" pitchFamily="34" charset="0"/>
                <a:cs typeface="Times New Roman" panose="02020603050405020304" pitchFamily="18" charset="0"/>
              </a:rPr>
              <a:t>.\kafka-topics.bat --topic my-topic --delete</a:t>
            </a:r>
            <a:endParaRPr lang="da-DK" sz="14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The topic is now deleted. List the topics to confirm</a:t>
            </a: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4.5</a:t>
            </a:r>
          </a:p>
        </p:txBody>
      </p:sp>
      <p:sp>
        <p:nvSpPr>
          <p:cNvPr id="5" name="Pladsholder til tekst 2">
            <a:extLst>
              <a:ext uri="{FF2B5EF4-FFF2-40B4-BE49-F238E27FC236}">
                <a16:creationId xmlns:a16="http://schemas.microsoft.com/office/drawing/2014/main" id="{305F540D-3897-CAA6-F68E-BBF4998C8563}"/>
              </a:ext>
            </a:extLst>
          </p:cNvPr>
          <p:cNvSpPr txBox="1">
            <a:spLocks/>
          </p:cNvSpPr>
          <p:nvPr/>
        </p:nvSpPr>
        <p:spPr>
          <a:xfrm>
            <a:off x="360362" y="3304423"/>
            <a:ext cx="6954838" cy="1870992"/>
          </a:xfrm>
          <a:prstGeom prst="rect">
            <a:avLst/>
          </a:prstGeom>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44500" algn="l" rtl="0">
              <a:lnSpc>
                <a:spcPct val="100000"/>
              </a:lnSpc>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lnSpc>
                <a:spcPct val="100000"/>
              </a:lnSpc>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pPr marL="12700" indent="0">
              <a:buFont typeface="Arial"/>
              <a:buNone/>
            </a:pPr>
            <a:r>
              <a:rPr lang="en-US" sz="1800" dirty="0"/>
              <a:t>Create Kafka topics through akhq.io</a:t>
            </a:r>
          </a:p>
          <a:p>
            <a:pPr lvl="1">
              <a:lnSpc>
                <a:spcPct val="107000"/>
              </a:lnSpc>
              <a:spcAft>
                <a:spcPts val="800"/>
              </a:spcAft>
            </a:pPr>
            <a:r>
              <a:rPr lang="en-US" sz="1400" kern="100" dirty="0">
                <a:latin typeface="Arial" panose="020B0604020202020204" pitchFamily="34" charset="0"/>
                <a:ea typeface="Calibri" panose="020F0502020204030204" pitchFamily="34" charset="0"/>
                <a:cs typeface="Times New Roman" panose="02020603050405020304" pitchFamily="18" charset="0"/>
              </a:rPr>
              <a:t>Create the my-topic again from akhq.io. Notice the different settings that can be applied when creating a topic</a:t>
            </a:r>
          </a:p>
          <a:p>
            <a:pPr lvl="1">
              <a:lnSpc>
                <a:spcPct val="107000"/>
              </a:lnSpc>
              <a:spcAft>
                <a:spcPts val="800"/>
              </a:spcAft>
            </a:pPr>
            <a:endParaRPr lang="da-DK" sz="1400" kern="100" dirty="0">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Font typeface="Arial"/>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Tree>
    <p:extLst>
      <p:ext uri="{BB962C8B-B14F-4D97-AF65-F5344CB8AC3E}">
        <p14:creationId xmlns:p14="http://schemas.microsoft.com/office/powerpoint/2010/main" val="2586263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20575A-3181-9F4B-18E0-D7C0ED1E50A0}"/>
              </a:ext>
            </a:extLst>
          </p:cNvPr>
          <p:cNvSpPr>
            <a:spLocks noGrp="1"/>
          </p:cNvSpPr>
          <p:nvPr>
            <p:ph type="title"/>
          </p:nvPr>
        </p:nvSpPr>
        <p:spPr/>
        <p:txBody>
          <a:bodyPr/>
          <a:lstStyle/>
          <a:p>
            <a:r>
              <a:rPr lang="en-US" dirty="0"/>
              <a:t>Broker - topic configuration</a:t>
            </a:r>
          </a:p>
        </p:txBody>
      </p:sp>
      <p:sp>
        <p:nvSpPr>
          <p:cNvPr id="3" name="Pladsholder til tekst 2">
            <a:extLst>
              <a:ext uri="{FF2B5EF4-FFF2-40B4-BE49-F238E27FC236}">
                <a16:creationId xmlns:a16="http://schemas.microsoft.com/office/drawing/2014/main" id="{37123DD7-7CC6-2399-7F09-5E86B8EB16DE}"/>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600" b="1" i="0" u="none" strike="noStrike" cap="none" normalizeH="0" baseline="0" dirty="0" err="1">
                <a:ln>
                  <a:noFill/>
                </a:ln>
                <a:solidFill>
                  <a:schemeClr val="tx1"/>
                </a:solidFill>
                <a:effectLst/>
                <a:latin typeface="+mn-lt"/>
                <a:cs typeface="Courier New" panose="02070309020205020404" pitchFamily="49" charset="0"/>
              </a:rPr>
              <a:t>auto.create.topics.enable</a:t>
            </a:r>
            <a:endParaRPr kumimoji="0" lang="da-DK" altLang="da-DK" sz="1600" b="1" i="0" u="none" strike="noStrike" cap="none" normalizeH="0" baseline="0" dirty="0">
              <a:ln>
                <a:noFill/>
              </a:ln>
              <a:solidFill>
                <a:schemeClr val="tx1"/>
              </a:solidFill>
              <a:effectLst/>
              <a:latin typeface="+mn-lt"/>
            </a:endParaRPr>
          </a:p>
          <a:p>
            <a:pPr marL="457200" lvl="1" indent="-457200" eaLnBrk="0" fontAlgn="base" hangingPunct="0">
              <a:spcBef>
                <a:spcPct val="0"/>
              </a:spcBef>
              <a:spcAft>
                <a:spcPct val="0"/>
              </a:spcAft>
              <a:buClrTx/>
              <a:buSzTx/>
              <a:buNone/>
            </a:pPr>
            <a:r>
              <a:rPr kumimoji="0" lang="da-DK" altLang="da-DK" sz="1600" b="0" i="0" u="none" strike="noStrike" cap="none" normalizeH="0" baseline="0" dirty="0" err="1">
                <a:ln>
                  <a:noFill/>
                </a:ln>
                <a:solidFill>
                  <a:schemeClr val="tx1"/>
                </a:solidFill>
                <a:effectLst/>
                <a:latin typeface="+mn-lt"/>
              </a:rPr>
              <a:t>Enable</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automatic</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creation</a:t>
            </a:r>
            <a:r>
              <a:rPr kumimoji="0" lang="da-DK" altLang="da-DK" sz="1600" b="0" i="0" u="none" strike="noStrike" cap="none" normalizeH="0" baseline="0" dirty="0">
                <a:ln>
                  <a:noFill/>
                </a:ln>
                <a:solidFill>
                  <a:schemeClr val="tx1"/>
                </a:solidFill>
                <a:effectLst/>
                <a:latin typeface="+mn-lt"/>
              </a:rPr>
              <a:t> of </a:t>
            </a:r>
            <a:r>
              <a:rPr kumimoji="0" lang="da-DK" altLang="da-DK" sz="1600" b="0" i="0" u="none" strike="noStrike" cap="none" normalizeH="0" baseline="0" dirty="0" err="1">
                <a:ln>
                  <a:noFill/>
                </a:ln>
                <a:solidFill>
                  <a:schemeClr val="tx1"/>
                </a:solidFill>
                <a:effectLst/>
                <a:latin typeface="+mn-lt"/>
              </a:rPr>
              <a:t>topics</a:t>
            </a:r>
            <a:r>
              <a:rPr kumimoji="0" lang="da-DK" altLang="da-DK" sz="1600" b="0" i="0" u="none" strike="noStrike" cap="none" normalizeH="0" baseline="0" dirty="0">
                <a:ln>
                  <a:noFill/>
                </a:ln>
                <a:solidFill>
                  <a:schemeClr val="tx1"/>
                </a:solidFill>
                <a:effectLst/>
                <a:latin typeface="+mn-lt"/>
              </a:rPr>
              <a:t> on the server. If </a:t>
            </a:r>
            <a:r>
              <a:rPr kumimoji="0" lang="da-DK" altLang="da-DK" sz="1600" b="0" i="0" u="none" strike="noStrike" cap="none" normalizeH="0" baseline="0" dirty="0" err="1">
                <a:ln>
                  <a:noFill/>
                </a:ln>
                <a:solidFill>
                  <a:schemeClr val="tx1"/>
                </a:solidFill>
                <a:effectLst/>
                <a:latin typeface="+mn-lt"/>
              </a:rPr>
              <a:t>this</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property</a:t>
            </a:r>
            <a:r>
              <a:rPr kumimoji="0" lang="da-DK" altLang="da-DK" sz="1600" b="0" i="0" u="none" strike="noStrike" cap="none" normalizeH="0" baseline="0" dirty="0">
                <a:ln>
                  <a:noFill/>
                </a:ln>
                <a:solidFill>
                  <a:schemeClr val="tx1"/>
                </a:solidFill>
                <a:effectLst/>
                <a:latin typeface="+mn-lt"/>
              </a:rPr>
              <a:t> is set to true, </a:t>
            </a:r>
            <a:r>
              <a:rPr kumimoji="0" lang="da-DK" altLang="da-DK" sz="1600" b="0" i="0" u="none" strike="noStrike" cap="none" normalizeH="0" baseline="0" dirty="0" err="1">
                <a:ln>
                  <a:noFill/>
                </a:ln>
                <a:solidFill>
                  <a:schemeClr val="tx1"/>
                </a:solidFill>
                <a:effectLst/>
                <a:latin typeface="+mn-lt"/>
              </a:rPr>
              <a:t>then</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attempts</a:t>
            </a:r>
            <a:r>
              <a:rPr kumimoji="0" lang="da-DK" altLang="da-DK" sz="1600" b="0" i="0" u="none" strike="noStrike" cap="none" normalizeH="0" baseline="0" dirty="0">
                <a:ln>
                  <a:noFill/>
                </a:ln>
                <a:solidFill>
                  <a:schemeClr val="tx1"/>
                </a:solidFill>
                <a:effectLst/>
                <a:latin typeface="+mn-lt"/>
              </a:rPr>
              <a:t> to</a:t>
            </a:r>
          </a:p>
          <a:p>
            <a:pPr marL="457200" lvl="1" indent="-457200" eaLnBrk="0" fontAlgn="base" hangingPunct="0">
              <a:spcBef>
                <a:spcPct val="0"/>
              </a:spcBef>
              <a:spcAft>
                <a:spcPct val="0"/>
              </a:spcAft>
              <a:buClrTx/>
              <a:buSzTx/>
              <a:buNone/>
            </a:pPr>
            <a:r>
              <a:rPr kumimoji="0" lang="da-DK" altLang="da-DK" sz="1600" b="0" i="0" u="none" strike="noStrike" cap="none" normalizeH="0" baseline="0" dirty="0" err="1">
                <a:ln>
                  <a:noFill/>
                </a:ln>
                <a:solidFill>
                  <a:schemeClr val="tx1"/>
                </a:solidFill>
                <a:effectLst/>
                <a:latin typeface="+mn-lt"/>
              </a:rPr>
              <a:t>produce</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consume</a:t>
            </a:r>
            <a:r>
              <a:rPr kumimoji="0" lang="da-DK" altLang="da-DK" sz="1600" b="0" i="0" u="none" strike="noStrike" cap="none" normalizeH="0" baseline="0" dirty="0">
                <a:ln>
                  <a:noFill/>
                </a:ln>
                <a:solidFill>
                  <a:schemeClr val="tx1"/>
                </a:solidFill>
                <a:effectLst/>
                <a:latin typeface="+mn-lt"/>
              </a:rPr>
              <a:t>, or </a:t>
            </a:r>
            <a:r>
              <a:rPr kumimoji="0" lang="da-DK" altLang="da-DK" sz="1600" b="0" i="0" u="none" strike="noStrike" cap="none" normalizeH="0" baseline="0" dirty="0" err="1">
                <a:ln>
                  <a:noFill/>
                </a:ln>
                <a:solidFill>
                  <a:schemeClr val="tx1"/>
                </a:solidFill>
                <a:effectLst/>
                <a:latin typeface="+mn-lt"/>
              </a:rPr>
              <a:t>fetch</a:t>
            </a:r>
            <a:r>
              <a:rPr kumimoji="0" lang="da-DK" altLang="da-DK" sz="1600" b="0" i="0" u="none" strike="noStrike" cap="none" normalizeH="0" baseline="0" dirty="0">
                <a:ln>
                  <a:noFill/>
                </a:ln>
                <a:solidFill>
                  <a:schemeClr val="tx1"/>
                </a:solidFill>
                <a:effectLst/>
                <a:latin typeface="+mn-lt"/>
              </a:rPr>
              <a:t> metadata for a </a:t>
            </a:r>
            <a:r>
              <a:rPr kumimoji="0" lang="da-DK" altLang="da-DK" sz="1600" b="0" i="0" u="none" strike="noStrike" cap="none" normalizeH="0" baseline="0" dirty="0" err="1">
                <a:ln>
                  <a:noFill/>
                </a:ln>
                <a:solidFill>
                  <a:schemeClr val="tx1"/>
                </a:solidFill>
                <a:effectLst/>
                <a:latin typeface="+mn-lt"/>
              </a:rPr>
              <a:t>nonexistent</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topic</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automatically</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create</a:t>
            </a:r>
            <a:r>
              <a:rPr kumimoji="0" lang="da-DK" altLang="da-DK" sz="1600" b="0" i="0" u="none" strike="noStrike" cap="none" normalizeH="0" baseline="0" dirty="0">
                <a:ln>
                  <a:noFill/>
                </a:ln>
                <a:solidFill>
                  <a:schemeClr val="tx1"/>
                </a:solidFill>
                <a:effectLst/>
                <a:latin typeface="+mn-lt"/>
              </a:rPr>
              <a:t> the </a:t>
            </a:r>
            <a:r>
              <a:rPr kumimoji="0" lang="da-DK" altLang="da-DK" sz="1600" b="0" i="0" u="none" strike="noStrike" cap="none" normalizeH="0" baseline="0" dirty="0" err="1">
                <a:ln>
                  <a:noFill/>
                </a:ln>
                <a:solidFill>
                  <a:schemeClr val="tx1"/>
                </a:solidFill>
                <a:effectLst/>
                <a:latin typeface="+mn-lt"/>
              </a:rPr>
              <a:t>topic</a:t>
            </a:r>
            <a:r>
              <a:rPr kumimoji="0" lang="da-DK" altLang="da-DK" sz="1600" b="0" i="0" u="none" strike="noStrike" cap="none" normalizeH="0" baseline="0" dirty="0">
                <a:ln>
                  <a:noFill/>
                </a:ln>
                <a:solidFill>
                  <a:schemeClr val="tx1"/>
                </a:solidFill>
                <a:effectLst/>
                <a:latin typeface="+mn-lt"/>
              </a:rPr>
              <a:t> with the</a:t>
            </a:r>
          </a:p>
          <a:p>
            <a:pPr marL="457200" lvl="1" indent="-457200" eaLnBrk="0" fontAlgn="base" hangingPunct="0">
              <a:spcBef>
                <a:spcPct val="0"/>
              </a:spcBef>
              <a:spcAft>
                <a:spcPct val="0"/>
              </a:spcAft>
              <a:buClrTx/>
              <a:buSzTx/>
              <a:buNone/>
            </a:pPr>
            <a:r>
              <a:rPr kumimoji="0" lang="da-DK" altLang="da-DK" sz="1600" b="0" i="0" u="none" strike="noStrike" cap="none" normalizeH="0" baseline="0" dirty="0">
                <a:ln>
                  <a:noFill/>
                </a:ln>
                <a:solidFill>
                  <a:schemeClr val="tx1"/>
                </a:solidFill>
                <a:effectLst/>
                <a:latin typeface="+mn-lt"/>
              </a:rPr>
              <a:t>default </a:t>
            </a:r>
            <a:r>
              <a:rPr kumimoji="0" lang="da-DK" altLang="da-DK" sz="1600" b="0" i="0" u="none" strike="noStrike" cap="none" normalizeH="0" baseline="0" dirty="0" err="1">
                <a:ln>
                  <a:noFill/>
                </a:ln>
                <a:solidFill>
                  <a:schemeClr val="tx1"/>
                </a:solidFill>
                <a:effectLst/>
                <a:latin typeface="+mn-lt"/>
              </a:rPr>
              <a:t>replication</a:t>
            </a:r>
            <a:r>
              <a:rPr kumimoji="0" lang="da-DK" altLang="da-DK" sz="1600" b="0" i="0" u="none" strike="noStrike" cap="none" normalizeH="0" baseline="0" dirty="0">
                <a:ln>
                  <a:noFill/>
                </a:ln>
                <a:solidFill>
                  <a:schemeClr val="tx1"/>
                </a:solidFill>
                <a:effectLst/>
                <a:latin typeface="+mn-lt"/>
              </a:rPr>
              <a:t> factor and </a:t>
            </a:r>
            <a:r>
              <a:rPr kumimoji="0" lang="da-DK" altLang="da-DK" sz="1600" b="0" i="0" u="none" strike="noStrike" cap="none" normalizeH="0" baseline="0" dirty="0" err="1">
                <a:ln>
                  <a:noFill/>
                </a:ln>
                <a:solidFill>
                  <a:schemeClr val="tx1"/>
                </a:solidFill>
                <a:effectLst/>
                <a:latin typeface="+mn-lt"/>
              </a:rPr>
              <a:t>number</a:t>
            </a:r>
            <a:r>
              <a:rPr kumimoji="0" lang="da-DK" altLang="da-DK" sz="1600" b="0" i="0" u="none" strike="noStrike" cap="none" normalizeH="0" baseline="0" dirty="0">
                <a:ln>
                  <a:noFill/>
                </a:ln>
                <a:solidFill>
                  <a:schemeClr val="tx1"/>
                </a:solidFill>
                <a:effectLst/>
                <a:latin typeface="+mn-lt"/>
              </a:rPr>
              <a:t> of partitions. The default is </a:t>
            </a:r>
            <a:r>
              <a:rPr kumimoji="0" lang="da-DK" altLang="da-DK" sz="1600" b="0" i="0" u="none" strike="noStrike" cap="none" normalizeH="0" baseline="0" dirty="0" err="1">
                <a:ln>
                  <a:noFill/>
                </a:ln>
                <a:solidFill>
                  <a:schemeClr val="tx1"/>
                </a:solidFill>
                <a:effectLst/>
                <a:latin typeface="+mn-lt"/>
                <a:cs typeface="Courier New" panose="02070309020205020404" pitchFamily="49" charset="0"/>
              </a:rPr>
              <a:t>enabled</a:t>
            </a:r>
            <a:r>
              <a:rPr kumimoji="0" lang="da-DK" altLang="da-DK" sz="1600" b="0" i="0" u="none" strike="noStrike" cap="none" normalizeH="0" baseline="0" dirty="0">
                <a:ln>
                  <a:noFill/>
                </a:ln>
                <a:solidFill>
                  <a:schemeClr val="tx1"/>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600" b="1" i="0" u="none" strike="noStrike" cap="none" normalizeH="0" baseline="0" dirty="0">
              <a:ln>
                <a:noFill/>
              </a:ln>
              <a:solidFill>
                <a:schemeClr val="tx1"/>
              </a:solidFill>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600" b="1" i="0" u="none" strike="noStrike" cap="none" normalizeH="0" baseline="0" dirty="0" err="1">
                <a:ln>
                  <a:noFill/>
                </a:ln>
                <a:solidFill>
                  <a:schemeClr val="tx1"/>
                </a:solidFill>
                <a:effectLst/>
                <a:latin typeface="+mn-lt"/>
                <a:cs typeface="Courier New" panose="02070309020205020404" pitchFamily="49" charset="0"/>
              </a:rPr>
              <a:t>default.replication.factor</a:t>
            </a:r>
            <a:endParaRPr kumimoji="0" lang="da-DK" altLang="da-DK" sz="1600" b="1" i="0" u="none" strike="noStrike" cap="none" normalizeH="0" baseline="0" dirty="0">
              <a:ln>
                <a:noFill/>
              </a:ln>
              <a:solidFill>
                <a:schemeClr val="tx1"/>
              </a:solidFill>
              <a:effectLst/>
              <a:latin typeface="+mn-l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da-DK" altLang="da-DK" sz="1600" b="0" i="0" u="none" strike="noStrike" cap="none" normalizeH="0" baseline="0" dirty="0" err="1">
                <a:ln>
                  <a:noFill/>
                </a:ln>
                <a:solidFill>
                  <a:schemeClr val="tx1"/>
                </a:solidFill>
                <a:effectLst/>
                <a:latin typeface="+mn-lt"/>
              </a:rPr>
              <a:t>Specifies</a:t>
            </a:r>
            <a:r>
              <a:rPr kumimoji="0" lang="da-DK" altLang="da-DK" sz="1600" b="0" i="0" u="none" strike="noStrike" cap="none" normalizeH="0" baseline="0" dirty="0">
                <a:ln>
                  <a:noFill/>
                </a:ln>
                <a:solidFill>
                  <a:schemeClr val="tx1"/>
                </a:solidFill>
                <a:effectLst/>
                <a:latin typeface="+mn-lt"/>
              </a:rPr>
              <a:t> default </a:t>
            </a:r>
            <a:r>
              <a:rPr kumimoji="0" lang="da-DK" altLang="da-DK" sz="1600" b="0" i="0" u="none" strike="noStrike" cap="none" normalizeH="0" baseline="0" dirty="0" err="1">
                <a:ln>
                  <a:noFill/>
                </a:ln>
                <a:solidFill>
                  <a:schemeClr val="tx1"/>
                </a:solidFill>
                <a:effectLst/>
                <a:latin typeface="+mn-lt"/>
              </a:rPr>
              <a:t>replication</a:t>
            </a:r>
            <a:r>
              <a:rPr kumimoji="0" lang="da-DK" altLang="da-DK" sz="1600" b="0" i="0" u="none" strike="noStrike" cap="none" normalizeH="0" baseline="0" dirty="0">
                <a:ln>
                  <a:noFill/>
                </a:ln>
                <a:solidFill>
                  <a:schemeClr val="tx1"/>
                </a:solidFill>
                <a:effectLst/>
                <a:latin typeface="+mn-lt"/>
              </a:rPr>
              <a:t> factors for </a:t>
            </a:r>
            <a:r>
              <a:rPr kumimoji="0" lang="da-DK" altLang="da-DK" sz="1600" b="0" i="0" u="none" strike="noStrike" cap="none" normalizeH="0" baseline="0" dirty="0" err="1">
                <a:ln>
                  <a:noFill/>
                </a:ln>
                <a:solidFill>
                  <a:schemeClr val="tx1"/>
                </a:solidFill>
                <a:effectLst/>
                <a:latin typeface="+mn-lt"/>
              </a:rPr>
              <a:t>automatically</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created</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topics</a:t>
            </a:r>
            <a:r>
              <a:rPr kumimoji="0" lang="da-DK" altLang="da-DK" sz="1600" b="0" i="0" u="none" strike="noStrike" cap="none" normalizeH="0" baseline="0" dirty="0">
                <a:ln>
                  <a:noFill/>
                </a:ln>
                <a:solidFill>
                  <a:schemeClr val="tx1"/>
                </a:solidFill>
                <a:effectLst/>
                <a:latin typeface="+mn-lt"/>
              </a:rPr>
              <a:t>. For high </a:t>
            </a:r>
            <a:r>
              <a:rPr kumimoji="0" lang="da-DK" altLang="da-DK" sz="1600" b="0" i="0" u="none" strike="noStrike" cap="none" normalizeH="0" baseline="0" dirty="0" err="1">
                <a:ln>
                  <a:noFill/>
                </a:ln>
                <a:solidFill>
                  <a:schemeClr val="tx1"/>
                </a:solidFill>
                <a:effectLst/>
                <a:latin typeface="+mn-lt"/>
              </a:rPr>
              <a:t>availability</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production</a:t>
            </a:r>
            <a:endParaRPr lang="da-DK" altLang="da-DK" sz="1600" dirty="0">
              <a:solidFill>
                <a:schemeClr val="tx1"/>
              </a:solidFill>
              <a:latin typeface="+mn-l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da-DK" altLang="da-DK" sz="1600" b="0" i="0" u="none" strike="noStrike" cap="none" normalizeH="0" baseline="0" dirty="0">
                <a:ln>
                  <a:noFill/>
                </a:ln>
                <a:solidFill>
                  <a:schemeClr val="tx1"/>
                </a:solidFill>
                <a:effectLst/>
                <a:latin typeface="+mn-lt"/>
              </a:rPr>
              <a:t>systems, </a:t>
            </a:r>
            <a:r>
              <a:rPr kumimoji="0" lang="da-DK" altLang="da-DK" sz="1600" b="0" i="0" u="none" strike="noStrike" cap="none" normalizeH="0" baseline="0" dirty="0" err="1">
                <a:ln>
                  <a:noFill/>
                </a:ln>
                <a:solidFill>
                  <a:schemeClr val="tx1"/>
                </a:solidFill>
                <a:effectLst/>
                <a:latin typeface="+mn-lt"/>
              </a:rPr>
              <a:t>you</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should</a:t>
            </a:r>
            <a:r>
              <a:rPr kumimoji="0" lang="da-DK" altLang="da-DK" sz="1600" b="0" i="0" u="none" strike="noStrike" cap="none" normalizeH="0" baseline="0" dirty="0">
                <a:ln>
                  <a:noFill/>
                </a:ln>
                <a:solidFill>
                  <a:schemeClr val="tx1"/>
                </a:solidFill>
                <a:effectLst/>
                <a:latin typeface="+mn-lt"/>
              </a:rPr>
              <a:t> set </a:t>
            </a:r>
            <a:r>
              <a:rPr kumimoji="0" lang="da-DK" altLang="da-DK" sz="1600" b="0" i="0" u="none" strike="noStrike" cap="none" normalizeH="0" baseline="0" dirty="0" err="1">
                <a:ln>
                  <a:noFill/>
                </a:ln>
                <a:solidFill>
                  <a:schemeClr val="tx1"/>
                </a:solidFill>
                <a:effectLst/>
                <a:latin typeface="+mn-lt"/>
              </a:rPr>
              <a:t>this</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value</a:t>
            </a:r>
            <a:r>
              <a:rPr kumimoji="0" lang="da-DK" altLang="da-DK" sz="1600" b="0" i="0" u="none" strike="noStrike" cap="none" normalizeH="0" baseline="0" dirty="0">
                <a:ln>
                  <a:noFill/>
                </a:ln>
                <a:solidFill>
                  <a:schemeClr val="tx1"/>
                </a:solidFill>
                <a:effectLst/>
                <a:latin typeface="+mn-lt"/>
              </a:rPr>
              <a:t> to at </a:t>
            </a:r>
            <a:r>
              <a:rPr kumimoji="0" lang="da-DK" altLang="da-DK" sz="1600" b="0" i="0" u="none" strike="noStrike" cap="none" normalizeH="0" baseline="0" dirty="0" err="1">
                <a:ln>
                  <a:noFill/>
                </a:ln>
                <a:solidFill>
                  <a:schemeClr val="tx1"/>
                </a:solidFill>
                <a:effectLst/>
                <a:latin typeface="+mn-lt"/>
              </a:rPr>
              <a:t>least</a:t>
            </a:r>
            <a:r>
              <a:rPr kumimoji="0" lang="da-DK" altLang="da-DK" sz="1600" b="0" i="0" u="none" strike="noStrike" cap="none" normalizeH="0" baseline="0" dirty="0">
                <a:ln>
                  <a:noFill/>
                </a:ln>
                <a:solidFill>
                  <a:schemeClr val="tx1"/>
                </a:solidFill>
                <a:effectLst/>
                <a:latin typeface="+mn-lt"/>
              </a:rPr>
              <a:t>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600" b="1" i="0" u="none" strike="noStrike" cap="none" normalizeH="0" baseline="0" dirty="0">
              <a:ln>
                <a:noFill/>
              </a:ln>
              <a:solidFill>
                <a:schemeClr val="tx1"/>
              </a:solidFill>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600" b="1" i="0" u="none" strike="noStrike" cap="none" normalizeH="0" baseline="0" dirty="0" err="1">
                <a:ln>
                  <a:noFill/>
                </a:ln>
                <a:solidFill>
                  <a:schemeClr val="tx1"/>
                </a:solidFill>
                <a:effectLst/>
                <a:latin typeface="+mn-lt"/>
                <a:cs typeface="Courier New" panose="02070309020205020404" pitchFamily="49" charset="0"/>
              </a:rPr>
              <a:t>num.partitions</a:t>
            </a:r>
            <a:endParaRPr kumimoji="0" lang="da-DK" altLang="da-DK" sz="1600" b="1" i="0" u="none" strike="noStrike" cap="none" normalizeH="0" baseline="0" dirty="0">
              <a:ln>
                <a:noFill/>
              </a:ln>
              <a:solidFill>
                <a:schemeClr val="tx1"/>
              </a:solidFill>
              <a:effectLst/>
              <a:latin typeface="+mn-l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da-DK" altLang="da-DK" sz="1600" b="0" i="0" u="none" strike="noStrike" cap="none" normalizeH="0" baseline="0" dirty="0" err="1">
                <a:ln>
                  <a:noFill/>
                </a:ln>
                <a:solidFill>
                  <a:schemeClr val="tx1"/>
                </a:solidFill>
                <a:effectLst/>
                <a:latin typeface="+mn-lt"/>
              </a:rPr>
              <a:t>Specifies</a:t>
            </a:r>
            <a:r>
              <a:rPr kumimoji="0" lang="da-DK" altLang="da-DK" sz="1600" b="0" i="0" u="none" strike="noStrike" cap="none" normalizeH="0" baseline="0" dirty="0">
                <a:ln>
                  <a:noFill/>
                </a:ln>
                <a:solidFill>
                  <a:schemeClr val="tx1"/>
                </a:solidFill>
                <a:effectLst/>
                <a:latin typeface="+mn-lt"/>
              </a:rPr>
              <a:t> the default </a:t>
            </a:r>
            <a:r>
              <a:rPr kumimoji="0" lang="da-DK" altLang="da-DK" sz="1600" b="0" i="0" u="none" strike="noStrike" cap="none" normalizeH="0" baseline="0" dirty="0" err="1">
                <a:ln>
                  <a:noFill/>
                </a:ln>
                <a:solidFill>
                  <a:schemeClr val="tx1"/>
                </a:solidFill>
                <a:effectLst/>
                <a:latin typeface="+mn-lt"/>
              </a:rPr>
              <a:t>number</a:t>
            </a:r>
            <a:r>
              <a:rPr kumimoji="0" lang="da-DK" altLang="da-DK" sz="1600" b="0" i="0" u="none" strike="noStrike" cap="none" normalizeH="0" baseline="0" dirty="0">
                <a:ln>
                  <a:noFill/>
                </a:ln>
                <a:solidFill>
                  <a:schemeClr val="tx1"/>
                </a:solidFill>
                <a:effectLst/>
                <a:latin typeface="+mn-lt"/>
              </a:rPr>
              <a:t> of log partitions per </a:t>
            </a:r>
            <a:r>
              <a:rPr kumimoji="0" lang="da-DK" altLang="da-DK" sz="1600" b="0" i="0" u="none" strike="noStrike" cap="none" normalizeH="0" baseline="0" dirty="0" err="1">
                <a:ln>
                  <a:noFill/>
                </a:ln>
                <a:solidFill>
                  <a:schemeClr val="tx1"/>
                </a:solidFill>
                <a:effectLst/>
                <a:latin typeface="+mn-lt"/>
              </a:rPr>
              <a:t>topic</a:t>
            </a:r>
            <a:r>
              <a:rPr kumimoji="0" lang="da-DK" altLang="da-DK" sz="1600" b="0" i="0" u="none" strike="noStrike" cap="none" normalizeH="0" baseline="0" dirty="0">
                <a:ln>
                  <a:noFill/>
                </a:ln>
                <a:solidFill>
                  <a:schemeClr val="tx1"/>
                </a:solidFill>
                <a:effectLst/>
                <a:latin typeface="+mn-lt"/>
              </a:rPr>
              <a:t>, for </a:t>
            </a:r>
            <a:r>
              <a:rPr kumimoji="0" lang="da-DK" altLang="da-DK" sz="1600" b="0" i="0" u="none" strike="noStrike" cap="none" normalizeH="0" baseline="0" dirty="0" err="1">
                <a:ln>
                  <a:noFill/>
                </a:ln>
                <a:solidFill>
                  <a:schemeClr val="tx1"/>
                </a:solidFill>
                <a:effectLst/>
                <a:latin typeface="+mn-lt"/>
              </a:rPr>
              <a:t>automatically</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created</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topics</a:t>
            </a:r>
            <a:r>
              <a:rPr kumimoji="0" lang="da-DK" altLang="da-DK" sz="1600" b="0" i="0" u="none" strike="noStrike" cap="none" normalizeH="0" baseline="0" dirty="0">
                <a:ln>
                  <a:noFill/>
                </a:ln>
                <a:solidFill>
                  <a:schemeClr val="tx1"/>
                </a:solidFill>
                <a:effectLst/>
                <a:latin typeface="+mn-lt"/>
              </a:rPr>
              <a:t>. The default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da-DK" altLang="da-DK" sz="1600" b="0" i="0" u="none" strike="noStrike" cap="none" normalizeH="0" baseline="0" dirty="0" err="1">
                <a:ln>
                  <a:noFill/>
                </a:ln>
                <a:solidFill>
                  <a:schemeClr val="tx1"/>
                </a:solidFill>
                <a:effectLst/>
                <a:latin typeface="+mn-lt"/>
              </a:rPr>
              <a:t>value</a:t>
            </a:r>
            <a:r>
              <a:rPr kumimoji="0" lang="da-DK" altLang="da-DK" sz="1600" b="0" i="0" u="none" strike="noStrike" cap="none" normalizeH="0" baseline="0" dirty="0">
                <a:ln>
                  <a:noFill/>
                </a:ln>
                <a:solidFill>
                  <a:schemeClr val="tx1"/>
                </a:solidFill>
                <a:effectLst/>
                <a:latin typeface="+mn-lt"/>
              </a:rPr>
              <a:t> is 1. Change </a:t>
            </a:r>
            <a:r>
              <a:rPr kumimoji="0" lang="da-DK" altLang="da-DK" sz="1600" b="0" i="0" u="none" strike="noStrike" cap="none" normalizeH="0" baseline="0" dirty="0" err="1">
                <a:ln>
                  <a:noFill/>
                </a:ln>
                <a:solidFill>
                  <a:schemeClr val="tx1"/>
                </a:solidFill>
                <a:effectLst/>
                <a:latin typeface="+mn-lt"/>
              </a:rPr>
              <a:t>this</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setting</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based</a:t>
            </a:r>
            <a:r>
              <a:rPr kumimoji="0" lang="da-DK" altLang="da-DK" sz="1600" b="0" i="0" u="none" strike="noStrike" cap="none" normalizeH="0" baseline="0" dirty="0">
                <a:ln>
                  <a:noFill/>
                </a:ln>
                <a:solidFill>
                  <a:schemeClr val="tx1"/>
                </a:solidFill>
                <a:effectLst/>
                <a:latin typeface="+mn-lt"/>
              </a:rPr>
              <a:t> on the </a:t>
            </a:r>
            <a:r>
              <a:rPr kumimoji="0" lang="da-DK" altLang="da-DK" sz="1600" b="0" i="0" u="none" strike="noStrike" cap="none" normalizeH="0" baseline="0" dirty="0" err="1">
                <a:ln>
                  <a:noFill/>
                </a:ln>
                <a:solidFill>
                  <a:schemeClr val="tx1"/>
                </a:solidFill>
                <a:effectLst/>
                <a:latin typeface="+mn-lt"/>
              </a:rPr>
              <a:t>requirements</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related</a:t>
            </a:r>
            <a:r>
              <a:rPr kumimoji="0" lang="da-DK" altLang="da-DK" sz="1600" b="0" i="0" u="none" strike="noStrike" cap="none" normalizeH="0" baseline="0" dirty="0">
                <a:ln>
                  <a:noFill/>
                </a:ln>
                <a:solidFill>
                  <a:schemeClr val="tx1"/>
                </a:solidFill>
                <a:effectLst/>
                <a:latin typeface="+mn-lt"/>
              </a:rPr>
              <a:t> to </a:t>
            </a:r>
            <a:r>
              <a:rPr kumimoji="0" lang="da-DK" altLang="da-DK" sz="1600" b="0" i="0" u="none" strike="noStrike" cap="none" normalizeH="0" baseline="0" dirty="0" err="1">
                <a:ln>
                  <a:noFill/>
                </a:ln>
                <a:solidFill>
                  <a:schemeClr val="tx1"/>
                </a:solidFill>
                <a:effectLst/>
                <a:latin typeface="+mn-lt"/>
              </a:rPr>
              <a:t>your</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topic</a:t>
            </a:r>
            <a:r>
              <a:rPr kumimoji="0" lang="da-DK" altLang="da-DK" sz="1600" b="0" i="0" u="none" strike="noStrike" cap="none" normalizeH="0" baseline="0" dirty="0">
                <a:ln>
                  <a:noFill/>
                </a:ln>
                <a:solidFill>
                  <a:schemeClr val="tx1"/>
                </a:solidFill>
                <a:effectLst/>
                <a:latin typeface="+mn-lt"/>
              </a:rPr>
              <a:t> and partition design.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600" b="1" i="0" u="none" strike="noStrike" cap="none" normalizeH="0" baseline="0" dirty="0">
              <a:ln>
                <a:noFill/>
              </a:ln>
              <a:solidFill>
                <a:schemeClr val="tx1"/>
              </a:solidFill>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600" b="1" i="0" u="none" strike="noStrike" cap="none" normalizeH="0" baseline="0" dirty="0" err="1">
                <a:ln>
                  <a:noFill/>
                </a:ln>
                <a:solidFill>
                  <a:schemeClr val="tx1"/>
                </a:solidFill>
                <a:effectLst/>
                <a:latin typeface="+mn-lt"/>
                <a:cs typeface="Courier New" panose="02070309020205020404" pitchFamily="49" charset="0"/>
              </a:rPr>
              <a:t>delete.topic.enable</a:t>
            </a:r>
            <a:endParaRPr kumimoji="0" lang="da-DK" altLang="da-DK" sz="1600" b="1" i="0" u="none" strike="noStrike" cap="none" normalizeH="0" baseline="0" dirty="0">
              <a:ln>
                <a:noFill/>
              </a:ln>
              <a:solidFill>
                <a:schemeClr val="tx1"/>
              </a:solidFill>
              <a:effectLst/>
              <a:latin typeface="+mn-l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da-DK" altLang="da-DK" sz="1600" b="0" i="0" u="none" strike="noStrike" cap="none" normalizeH="0" baseline="0" dirty="0" err="1">
                <a:ln>
                  <a:noFill/>
                </a:ln>
                <a:solidFill>
                  <a:schemeClr val="tx1"/>
                </a:solidFill>
                <a:effectLst/>
                <a:latin typeface="+mn-lt"/>
              </a:rPr>
              <a:t>Allows</a:t>
            </a:r>
            <a:r>
              <a:rPr kumimoji="0" lang="da-DK" altLang="da-DK" sz="1600" b="0" i="0" u="none" strike="noStrike" cap="none" normalizeH="0" baseline="0" dirty="0">
                <a:ln>
                  <a:noFill/>
                </a:ln>
                <a:solidFill>
                  <a:schemeClr val="tx1"/>
                </a:solidFill>
                <a:effectLst/>
                <a:latin typeface="+mn-lt"/>
              </a:rPr>
              <a:t> users to delete a </a:t>
            </a:r>
            <a:r>
              <a:rPr kumimoji="0" lang="da-DK" altLang="da-DK" sz="1600" b="0" i="0" u="none" strike="noStrike" cap="none" normalizeH="0" baseline="0" dirty="0" err="1">
                <a:ln>
                  <a:noFill/>
                </a:ln>
                <a:solidFill>
                  <a:schemeClr val="tx1"/>
                </a:solidFill>
                <a:effectLst/>
                <a:latin typeface="+mn-lt"/>
              </a:rPr>
              <a:t>topic</a:t>
            </a:r>
            <a:r>
              <a:rPr kumimoji="0" lang="da-DK" altLang="da-DK" sz="1600" b="0" i="0" u="none" strike="noStrike" cap="none" normalizeH="0" baseline="0" dirty="0">
                <a:ln>
                  <a:noFill/>
                </a:ln>
                <a:solidFill>
                  <a:schemeClr val="tx1"/>
                </a:solidFill>
                <a:effectLst/>
                <a:latin typeface="+mn-lt"/>
              </a:rPr>
              <a:t> from Kafka </a:t>
            </a:r>
            <a:r>
              <a:rPr kumimoji="0" lang="da-DK" altLang="da-DK" sz="1600" b="0" i="0" u="none" strike="noStrike" cap="none" normalizeH="0" baseline="0" dirty="0" err="1">
                <a:ln>
                  <a:noFill/>
                </a:ln>
                <a:solidFill>
                  <a:schemeClr val="tx1"/>
                </a:solidFill>
                <a:effectLst/>
                <a:latin typeface="+mn-lt"/>
              </a:rPr>
              <a:t>using</a:t>
            </a:r>
            <a:r>
              <a:rPr kumimoji="0" lang="da-DK" altLang="da-DK" sz="1600" b="0" i="0" u="none" strike="noStrike" cap="none" normalizeH="0" baseline="0" dirty="0">
                <a:ln>
                  <a:noFill/>
                </a:ln>
                <a:solidFill>
                  <a:schemeClr val="tx1"/>
                </a:solidFill>
                <a:effectLst/>
                <a:latin typeface="+mn-lt"/>
              </a:rPr>
              <a:t> the </a:t>
            </a:r>
            <a:r>
              <a:rPr kumimoji="0" lang="da-DK" altLang="da-DK" sz="1600" b="0" i="0" u="none" strike="noStrike" cap="none" normalizeH="0" baseline="0" dirty="0" err="1">
                <a:ln>
                  <a:noFill/>
                </a:ln>
                <a:solidFill>
                  <a:schemeClr val="tx1"/>
                </a:solidFill>
                <a:effectLst/>
                <a:latin typeface="+mn-lt"/>
              </a:rPr>
              <a:t>admin</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tool</a:t>
            </a:r>
            <a:r>
              <a:rPr lang="da-DK" altLang="da-DK" sz="1600" dirty="0">
                <a:solidFill>
                  <a:schemeClr val="tx1"/>
                </a:solidFill>
                <a:latin typeface="+mn-lt"/>
              </a:rPr>
              <a:t>. </a:t>
            </a:r>
            <a:r>
              <a:rPr kumimoji="0" lang="da-DK" altLang="da-DK" sz="1600" b="0" i="0" u="none" strike="noStrike" cap="none" normalizeH="0" baseline="0" dirty="0">
                <a:ln>
                  <a:noFill/>
                </a:ln>
                <a:solidFill>
                  <a:schemeClr val="tx1"/>
                </a:solidFill>
                <a:effectLst/>
                <a:latin typeface="+mn-lt"/>
              </a:rPr>
              <a:t>Deleting a </a:t>
            </a:r>
            <a:r>
              <a:rPr kumimoji="0" lang="da-DK" altLang="da-DK" sz="1600" b="0" i="0" u="none" strike="noStrike" cap="none" normalizeH="0" baseline="0" dirty="0" err="1">
                <a:ln>
                  <a:noFill/>
                </a:ln>
                <a:solidFill>
                  <a:schemeClr val="tx1"/>
                </a:solidFill>
                <a:effectLst/>
                <a:latin typeface="+mn-lt"/>
              </a:rPr>
              <a:t>topic</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through</a:t>
            </a:r>
            <a:r>
              <a:rPr kumimoji="0" lang="da-DK" altLang="da-DK" sz="1600" b="0" i="0" u="none" strike="noStrike" cap="none" normalizeH="0" baseline="0" dirty="0">
                <a:ln>
                  <a:noFill/>
                </a:ln>
                <a:solidFill>
                  <a:schemeClr val="tx1"/>
                </a:solidFill>
                <a:effectLst/>
                <a:latin typeface="+mn-lt"/>
              </a:rPr>
              <a:t> the </a:t>
            </a:r>
            <a:r>
              <a:rPr kumimoji="0" lang="da-DK" altLang="da-DK" sz="1600" b="0" i="0" u="none" strike="noStrike" cap="none" normalizeH="0" baseline="0" dirty="0" err="1">
                <a:ln>
                  <a:noFill/>
                </a:ln>
                <a:solidFill>
                  <a:schemeClr val="tx1"/>
                </a:solidFill>
                <a:effectLst/>
                <a:latin typeface="+mn-lt"/>
              </a:rPr>
              <a:t>admin</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tool</a:t>
            </a:r>
            <a:endParaRPr lang="da-DK" altLang="da-DK" sz="1600" dirty="0">
              <a:solidFill>
                <a:schemeClr val="tx1"/>
              </a:solidFill>
              <a:latin typeface="+mn-l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da-DK" altLang="da-DK" sz="1600" b="0" i="0" u="none" strike="noStrike" cap="none" normalizeH="0" baseline="0" dirty="0" err="1">
                <a:ln>
                  <a:noFill/>
                </a:ln>
                <a:solidFill>
                  <a:schemeClr val="tx1"/>
                </a:solidFill>
                <a:effectLst/>
                <a:latin typeface="+mn-lt"/>
              </a:rPr>
              <a:t>will</a:t>
            </a:r>
            <a:r>
              <a:rPr kumimoji="0" lang="da-DK" altLang="da-DK" sz="1600" b="0" i="0" u="none" strike="noStrike" cap="none" normalizeH="0" baseline="0" dirty="0">
                <a:ln>
                  <a:noFill/>
                </a:ln>
                <a:solidFill>
                  <a:schemeClr val="tx1"/>
                </a:solidFill>
                <a:effectLst/>
                <a:latin typeface="+mn-lt"/>
              </a:rPr>
              <a:t> have no </a:t>
            </a:r>
            <a:r>
              <a:rPr kumimoji="0" lang="da-DK" altLang="da-DK" sz="1600" b="0" i="0" u="none" strike="noStrike" cap="none" normalizeH="0" baseline="0" dirty="0" err="1">
                <a:ln>
                  <a:noFill/>
                </a:ln>
                <a:solidFill>
                  <a:schemeClr val="tx1"/>
                </a:solidFill>
                <a:effectLst/>
                <a:latin typeface="+mn-lt"/>
              </a:rPr>
              <a:t>effect</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if</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this</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setting</a:t>
            </a:r>
            <a:r>
              <a:rPr kumimoji="0" lang="da-DK" altLang="da-DK" sz="1600" b="0" i="0" u="none" strike="noStrike" cap="none" normalizeH="0" baseline="0" dirty="0">
                <a:ln>
                  <a:noFill/>
                </a:ln>
                <a:solidFill>
                  <a:schemeClr val="tx1"/>
                </a:solidFill>
                <a:effectLst/>
                <a:latin typeface="+mn-lt"/>
              </a:rPr>
              <a:t> is </a:t>
            </a:r>
            <a:r>
              <a:rPr kumimoji="0" lang="da-DK" altLang="da-DK" sz="1600" b="0" i="0" u="none" strike="noStrike" cap="none" normalizeH="0" baseline="0" dirty="0" err="1">
                <a:ln>
                  <a:noFill/>
                </a:ln>
                <a:solidFill>
                  <a:schemeClr val="tx1"/>
                </a:solidFill>
                <a:effectLst/>
                <a:latin typeface="+mn-lt"/>
              </a:rPr>
              <a:t>turned</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off</a:t>
            </a:r>
            <a:r>
              <a:rPr kumimoji="0" lang="da-DK" altLang="da-DK" sz="1600" b="0" i="0" u="none" strike="noStrike" cap="none" normalizeH="0" baseline="0" dirty="0">
                <a:ln>
                  <a:noFill/>
                </a:ln>
                <a:solidFill>
                  <a:schemeClr val="tx1"/>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581705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6FE55C-D6F7-9465-71D4-59352BC6A3B3}"/>
              </a:ext>
            </a:extLst>
          </p:cNvPr>
          <p:cNvSpPr>
            <a:spLocks noGrp="1"/>
          </p:cNvSpPr>
          <p:nvPr>
            <p:ph type="title"/>
          </p:nvPr>
        </p:nvSpPr>
        <p:spPr/>
        <p:txBody>
          <a:bodyPr/>
          <a:lstStyle/>
          <a:p>
            <a:r>
              <a:rPr lang="en-US" dirty="0"/>
              <a:t>Partitions &amp; Replicas</a:t>
            </a:r>
          </a:p>
        </p:txBody>
      </p:sp>
      <p:sp>
        <p:nvSpPr>
          <p:cNvPr id="3" name="Pladsholder til tekst 2">
            <a:extLst>
              <a:ext uri="{FF2B5EF4-FFF2-40B4-BE49-F238E27FC236}">
                <a16:creationId xmlns:a16="http://schemas.microsoft.com/office/drawing/2014/main" id="{1ACB58DE-CE46-347A-D34B-1DD0CD896E9F}"/>
              </a:ext>
            </a:extLst>
          </p:cNvPr>
          <p:cNvSpPr>
            <a:spLocks noGrp="1"/>
          </p:cNvSpPr>
          <p:nvPr>
            <p:ph type="body" idx="1"/>
          </p:nvPr>
        </p:nvSpPr>
        <p:spPr>
          <a:xfrm>
            <a:off x="360362" y="1034465"/>
            <a:ext cx="9359900" cy="5184775"/>
          </a:xfrm>
        </p:spPr>
        <p:txBody>
          <a:bodyPr/>
          <a:lstStyle/>
          <a:p>
            <a:r>
              <a:rPr lang="en-US" dirty="0">
                <a:solidFill>
                  <a:schemeClr val="bg1">
                    <a:lumMod val="75000"/>
                  </a:schemeClr>
                </a:solidFill>
              </a:rPr>
              <a:t>Topics</a:t>
            </a:r>
          </a:p>
          <a:p>
            <a:r>
              <a:rPr lang="en-US" dirty="0">
                <a:solidFill>
                  <a:schemeClr val="tx1"/>
                </a:solidFill>
              </a:rPr>
              <a:t>Partitions</a:t>
            </a:r>
          </a:p>
          <a:p>
            <a:r>
              <a:rPr lang="en-US" dirty="0">
                <a:solidFill>
                  <a:schemeClr val="bg1">
                    <a:lumMod val="75000"/>
                  </a:schemeClr>
                </a:solidFill>
              </a:rPr>
              <a:t>Log segments</a:t>
            </a:r>
          </a:p>
          <a:p>
            <a:r>
              <a:rPr lang="en-US" dirty="0">
                <a:solidFill>
                  <a:schemeClr val="bg1">
                    <a:lumMod val="75000"/>
                  </a:schemeClr>
                </a:solidFill>
              </a:rPr>
              <a:t>Optimizations</a:t>
            </a:r>
          </a:p>
          <a:p>
            <a:r>
              <a:rPr lang="en-US" dirty="0" err="1">
                <a:solidFill>
                  <a:schemeClr val="bg1">
                    <a:lumMod val="75000"/>
                  </a:schemeClr>
                </a:solidFill>
              </a:rPr>
              <a:t>Misc</a:t>
            </a:r>
            <a:endParaRPr lang="en-US" dirty="0">
              <a:solidFill>
                <a:schemeClr val="bg1">
                  <a:lumMod val="75000"/>
                </a:schemeClr>
              </a:solidFill>
            </a:endParaRPr>
          </a:p>
        </p:txBody>
      </p:sp>
      <p:pic>
        <p:nvPicPr>
          <p:cNvPr id="12" name="Billede 11">
            <a:extLst>
              <a:ext uri="{FF2B5EF4-FFF2-40B4-BE49-F238E27FC236}">
                <a16:creationId xmlns:a16="http://schemas.microsoft.com/office/drawing/2014/main" id="{1BF68730-A2EB-3143-4A7E-C46456D2794D}"/>
              </a:ext>
            </a:extLst>
          </p:cNvPr>
          <p:cNvPicPr>
            <a:picLocks/>
          </p:cNvPicPr>
          <p:nvPr/>
        </p:nvPicPr>
        <p:blipFill>
          <a:blip r:embed="rId2"/>
          <a:stretch>
            <a:fillRect/>
          </a:stretch>
        </p:blipFill>
        <p:spPr>
          <a:xfrm>
            <a:off x="4374771" y="1377616"/>
            <a:ext cx="4986900" cy="4625641"/>
          </a:xfrm>
          <a:prstGeom prst="rect">
            <a:avLst/>
          </a:prstGeom>
        </p:spPr>
      </p:pic>
      <p:sp>
        <p:nvSpPr>
          <p:cNvPr id="13" name="Pil: venstre 12">
            <a:extLst>
              <a:ext uri="{FF2B5EF4-FFF2-40B4-BE49-F238E27FC236}">
                <a16:creationId xmlns:a16="http://schemas.microsoft.com/office/drawing/2014/main" id="{8EADBD05-1710-81B7-4BB5-9BAE7FDA9493}"/>
              </a:ext>
            </a:extLst>
          </p:cNvPr>
          <p:cNvSpPr/>
          <p:nvPr/>
        </p:nvSpPr>
        <p:spPr>
          <a:xfrm rot="20291153">
            <a:off x="7862561" y="3290636"/>
            <a:ext cx="661737" cy="27672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l: venstre 13">
            <a:extLst>
              <a:ext uri="{FF2B5EF4-FFF2-40B4-BE49-F238E27FC236}">
                <a16:creationId xmlns:a16="http://schemas.microsoft.com/office/drawing/2014/main" id="{C13C3F65-CD0C-FC82-631F-BA863CEF105F}"/>
              </a:ext>
            </a:extLst>
          </p:cNvPr>
          <p:cNvSpPr/>
          <p:nvPr/>
        </p:nvSpPr>
        <p:spPr>
          <a:xfrm rot="20291153">
            <a:off x="7503968" y="4452061"/>
            <a:ext cx="661737" cy="27672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928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765697-6F95-FA53-43B3-86E590A1C66F}"/>
              </a:ext>
            </a:extLst>
          </p:cNvPr>
          <p:cNvSpPr>
            <a:spLocks noGrp="1"/>
          </p:cNvSpPr>
          <p:nvPr>
            <p:ph type="title"/>
          </p:nvPr>
        </p:nvSpPr>
        <p:spPr/>
        <p:txBody>
          <a:bodyPr/>
          <a:lstStyle/>
          <a:p>
            <a:r>
              <a:rPr lang="da-DK" dirty="0"/>
              <a:t>Partitions</a:t>
            </a:r>
          </a:p>
        </p:txBody>
      </p:sp>
      <p:sp>
        <p:nvSpPr>
          <p:cNvPr id="3" name="Pladsholder til tekst 2">
            <a:extLst>
              <a:ext uri="{FF2B5EF4-FFF2-40B4-BE49-F238E27FC236}">
                <a16:creationId xmlns:a16="http://schemas.microsoft.com/office/drawing/2014/main" id="{246E33F5-130B-2C74-E414-0E4AACD2F7DE}"/>
              </a:ext>
            </a:extLst>
          </p:cNvPr>
          <p:cNvSpPr>
            <a:spLocks noGrp="1"/>
          </p:cNvSpPr>
          <p:nvPr>
            <p:ph type="body" idx="1"/>
          </p:nvPr>
        </p:nvSpPr>
        <p:spPr>
          <a:xfrm>
            <a:off x="360362" y="1052513"/>
            <a:ext cx="5071447" cy="5075332"/>
          </a:xfrm>
        </p:spPr>
        <p:txBody>
          <a:bodyPr/>
          <a:lstStyle/>
          <a:p>
            <a:pPr marL="12700" indent="0" algn="l">
              <a:buNone/>
            </a:pPr>
            <a:r>
              <a:rPr lang="en-US" sz="1600" b="1" i="0" dirty="0">
                <a:solidFill>
                  <a:srgbClr val="374151"/>
                </a:solidFill>
                <a:effectLst/>
                <a:latin typeface="+mn-lt"/>
              </a:rPr>
              <a:t>Division of Topics:</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Kafka topics are divided into one or more partitions. Each partition is an independent, ordered sequence of messages.</a:t>
            </a:r>
          </a:p>
          <a:p>
            <a:pPr algn="l">
              <a:buFont typeface="Arial" panose="020B0604020202020204" pitchFamily="34" charset="0"/>
              <a:buChar char="•"/>
            </a:pPr>
            <a:r>
              <a:rPr lang="en-US" sz="1600" b="0" i="0" dirty="0">
                <a:solidFill>
                  <a:srgbClr val="374151"/>
                </a:solidFill>
                <a:effectLst/>
                <a:latin typeface="+mn-lt"/>
              </a:rPr>
              <a:t>The division of topics into partitions allows Kafka to distribute the workload and provide parallelism and scalability.</a:t>
            </a:r>
          </a:p>
          <a:p>
            <a:pPr marL="12700" indent="0" algn="l">
              <a:buNone/>
            </a:pPr>
            <a:r>
              <a:rPr lang="en-US" sz="1600" b="1" i="0" dirty="0">
                <a:solidFill>
                  <a:srgbClr val="374151"/>
                </a:solidFill>
                <a:effectLst/>
                <a:latin typeface="+mn-lt"/>
              </a:rPr>
              <a:t>Ordered Sequence of Messages (Per Partition):</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Messages within a Kafka partition are strictly ordered based on their offsets. Each message within a partition is assigned a unique offset, indicating its position in the sequence.</a:t>
            </a:r>
          </a:p>
          <a:p>
            <a:pPr algn="l">
              <a:buFont typeface="Arial" panose="020B0604020202020204" pitchFamily="34" charset="0"/>
              <a:buChar char="•"/>
            </a:pPr>
            <a:r>
              <a:rPr lang="en-US" sz="1600" b="0" i="0" dirty="0">
                <a:solidFill>
                  <a:srgbClr val="374151"/>
                </a:solidFill>
                <a:effectLst/>
                <a:latin typeface="+mn-lt"/>
              </a:rPr>
              <a:t>Kafka guarantees that messages are stored and delivered to consumers in the order they were produced within each partition.</a:t>
            </a:r>
          </a:p>
        </p:txBody>
      </p:sp>
      <p:sp>
        <p:nvSpPr>
          <p:cNvPr id="5" name="Pil: venstre 4">
            <a:extLst>
              <a:ext uri="{FF2B5EF4-FFF2-40B4-BE49-F238E27FC236}">
                <a16:creationId xmlns:a16="http://schemas.microsoft.com/office/drawing/2014/main" id="{5E6562F4-0A49-881F-E3A4-CCEA224740FA}"/>
              </a:ext>
            </a:extLst>
          </p:cNvPr>
          <p:cNvSpPr/>
          <p:nvPr/>
        </p:nvSpPr>
        <p:spPr>
          <a:xfrm rot="20098893">
            <a:off x="4384590" y="1868820"/>
            <a:ext cx="1311442" cy="39845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Sharding</a:t>
            </a:r>
          </a:p>
        </p:txBody>
      </p:sp>
      <p:pic>
        <p:nvPicPr>
          <p:cNvPr id="6" name="Billede 5">
            <a:extLst>
              <a:ext uri="{FF2B5EF4-FFF2-40B4-BE49-F238E27FC236}">
                <a16:creationId xmlns:a16="http://schemas.microsoft.com/office/drawing/2014/main" id="{3B8DB174-9B68-5E1F-7C53-C6616D0A5110}"/>
              </a:ext>
            </a:extLst>
          </p:cNvPr>
          <p:cNvPicPr>
            <a:picLocks/>
          </p:cNvPicPr>
          <p:nvPr/>
        </p:nvPicPr>
        <p:blipFill>
          <a:blip r:embed="rId2"/>
          <a:stretch>
            <a:fillRect/>
          </a:stretch>
        </p:blipFill>
        <p:spPr>
          <a:xfrm>
            <a:off x="6057900" y="1473744"/>
            <a:ext cx="3375406" cy="4268966"/>
          </a:xfrm>
          <a:prstGeom prst="rect">
            <a:avLst/>
          </a:prstGeom>
        </p:spPr>
      </p:pic>
      <p:sp>
        <p:nvSpPr>
          <p:cNvPr id="7" name="Pil: venstre 6">
            <a:extLst>
              <a:ext uri="{FF2B5EF4-FFF2-40B4-BE49-F238E27FC236}">
                <a16:creationId xmlns:a16="http://schemas.microsoft.com/office/drawing/2014/main" id="{11C93BC5-DBFE-555F-6D8C-5F9AD39028DD}"/>
              </a:ext>
            </a:extLst>
          </p:cNvPr>
          <p:cNvSpPr/>
          <p:nvPr/>
        </p:nvSpPr>
        <p:spPr>
          <a:xfrm rot="20098893">
            <a:off x="7066530" y="2047230"/>
            <a:ext cx="1976611" cy="69175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Two partitions from same topic on same broker</a:t>
            </a:r>
          </a:p>
        </p:txBody>
      </p:sp>
    </p:spTree>
    <p:extLst>
      <p:ext uri="{BB962C8B-B14F-4D97-AF65-F5344CB8AC3E}">
        <p14:creationId xmlns:p14="http://schemas.microsoft.com/office/powerpoint/2010/main" val="122381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765697-6F95-FA53-43B3-86E590A1C66F}"/>
              </a:ext>
            </a:extLst>
          </p:cNvPr>
          <p:cNvSpPr>
            <a:spLocks noGrp="1"/>
          </p:cNvSpPr>
          <p:nvPr>
            <p:ph type="title"/>
          </p:nvPr>
        </p:nvSpPr>
        <p:spPr/>
        <p:txBody>
          <a:bodyPr/>
          <a:lstStyle/>
          <a:p>
            <a:r>
              <a:rPr lang="da-DK" dirty="0"/>
              <a:t>Partitions – </a:t>
            </a:r>
            <a:r>
              <a:rPr lang="da-DK" dirty="0" err="1"/>
              <a:t>parallelism</a:t>
            </a:r>
            <a:r>
              <a:rPr lang="da-DK" dirty="0"/>
              <a:t> &amp; </a:t>
            </a:r>
            <a:r>
              <a:rPr lang="da-DK" dirty="0" err="1"/>
              <a:t>scalability</a:t>
            </a:r>
            <a:endParaRPr lang="da-DK" dirty="0"/>
          </a:p>
        </p:txBody>
      </p:sp>
      <p:sp>
        <p:nvSpPr>
          <p:cNvPr id="3" name="Pladsholder til tekst 2">
            <a:extLst>
              <a:ext uri="{FF2B5EF4-FFF2-40B4-BE49-F238E27FC236}">
                <a16:creationId xmlns:a16="http://schemas.microsoft.com/office/drawing/2014/main" id="{246E33F5-130B-2C74-E414-0E4AACD2F7DE}"/>
              </a:ext>
            </a:extLst>
          </p:cNvPr>
          <p:cNvSpPr>
            <a:spLocks noGrp="1"/>
          </p:cNvSpPr>
          <p:nvPr>
            <p:ph type="body" idx="1"/>
          </p:nvPr>
        </p:nvSpPr>
        <p:spPr>
          <a:xfrm>
            <a:off x="360362" y="1052512"/>
            <a:ext cx="9193071" cy="5471117"/>
          </a:xfrm>
        </p:spPr>
        <p:txBody>
          <a:bodyPr/>
          <a:lstStyle/>
          <a:p>
            <a:pPr marL="12700" indent="0" algn="l">
              <a:buNone/>
            </a:pPr>
            <a:r>
              <a:rPr lang="en-US" sz="1600" b="1" i="0" dirty="0">
                <a:solidFill>
                  <a:srgbClr val="374151"/>
                </a:solidFill>
                <a:effectLst/>
                <a:latin typeface="+mn-lt"/>
              </a:rPr>
              <a:t>Parallel Processing:</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Because </a:t>
            </a:r>
            <a:r>
              <a:rPr lang="en-US" sz="1600" dirty="0">
                <a:solidFill>
                  <a:srgbClr val="374151"/>
                </a:solidFill>
                <a:latin typeface="+mn-lt"/>
              </a:rPr>
              <a:t>p</a:t>
            </a:r>
            <a:r>
              <a:rPr lang="en-US" sz="1600" b="0" i="0" dirty="0">
                <a:solidFill>
                  <a:srgbClr val="374151"/>
                </a:solidFill>
                <a:effectLst/>
                <a:latin typeface="+mn-lt"/>
              </a:rPr>
              <a:t>artitions are distributed on different brokers, this allows for parallel processing of messages. Consumers can read from different partitions of the same topic concurrently, allowing for high throughput and efficient message handling.</a:t>
            </a:r>
          </a:p>
          <a:p>
            <a:pPr algn="l">
              <a:buFont typeface="Arial" panose="020B0604020202020204" pitchFamily="34" charset="0"/>
              <a:buChar char="•"/>
            </a:pPr>
            <a:r>
              <a:rPr lang="en-US" sz="1600" b="0" i="0" dirty="0">
                <a:solidFill>
                  <a:srgbClr val="374151"/>
                </a:solidFill>
                <a:effectLst/>
                <a:latin typeface="+mn-lt"/>
              </a:rPr>
              <a:t>Producers can also send messages to different partitions in parallel, distributing the data load.</a:t>
            </a:r>
          </a:p>
          <a:p>
            <a:pPr marL="12700" indent="0" algn="l">
              <a:buNone/>
            </a:pPr>
            <a:r>
              <a:rPr lang="en-US" sz="1600" b="1" i="0" dirty="0">
                <a:solidFill>
                  <a:srgbClr val="374151"/>
                </a:solidFill>
                <a:effectLst/>
                <a:latin typeface="+mn-lt"/>
              </a:rPr>
              <a:t>Scalability:</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Kafka brokers can host multiple partitions of multiple topics. This horizontal scaling capability allows Kafka to handle large volumes of data and high throughput.</a:t>
            </a:r>
          </a:p>
          <a:p>
            <a:pPr algn="l">
              <a:buFont typeface="Arial" panose="020B0604020202020204" pitchFamily="34" charset="0"/>
              <a:buChar char="•"/>
            </a:pPr>
            <a:r>
              <a:rPr lang="en-US" sz="1600" b="0" i="0" dirty="0">
                <a:solidFill>
                  <a:srgbClr val="374151"/>
                </a:solidFill>
                <a:effectLst/>
                <a:latin typeface="+mn-lt"/>
              </a:rPr>
              <a:t>As data volume and traffic grow, additional partitions can be added to topics to distribute the load evenly.</a:t>
            </a:r>
          </a:p>
        </p:txBody>
      </p:sp>
      <p:pic>
        <p:nvPicPr>
          <p:cNvPr id="4" name="Billede 3">
            <a:extLst>
              <a:ext uri="{FF2B5EF4-FFF2-40B4-BE49-F238E27FC236}">
                <a16:creationId xmlns:a16="http://schemas.microsoft.com/office/drawing/2014/main" id="{7FBFFA95-8248-B6B9-2BDF-CA27B147DEF6}"/>
              </a:ext>
            </a:extLst>
          </p:cNvPr>
          <p:cNvPicPr>
            <a:picLocks/>
          </p:cNvPicPr>
          <p:nvPr/>
        </p:nvPicPr>
        <p:blipFill>
          <a:blip r:embed="rId2"/>
          <a:stretch>
            <a:fillRect/>
          </a:stretch>
        </p:blipFill>
        <p:spPr>
          <a:xfrm>
            <a:off x="2147970" y="4098841"/>
            <a:ext cx="5195136" cy="1832282"/>
          </a:xfrm>
          <a:prstGeom prst="rect">
            <a:avLst/>
          </a:prstGeom>
        </p:spPr>
      </p:pic>
      <p:sp>
        <p:nvSpPr>
          <p:cNvPr id="5" name="Pil: venstre 4">
            <a:extLst>
              <a:ext uri="{FF2B5EF4-FFF2-40B4-BE49-F238E27FC236}">
                <a16:creationId xmlns:a16="http://schemas.microsoft.com/office/drawing/2014/main" id="{93D5ED8D-8329-2513-3351-2CBAAD4E510D}"/>
              </a:ext>
            </a:extLst>
          </p:cNvPr>
          <p:cNvSpPr/>
          <p:nvPr/>
        </p:nvSpPr>
        <p:spPr>
          <a:xfrm rot="790036">
            <a:off x="5560305" y="5456137"/>
            <a:ext cx="2377311" cy="94997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Adding partitions is easy. But what about reducing?</a:t>
            </a:r>
          </a:p>
        </p:txBody>
      </p:sp>
    </p:spTree>
    <p:extLst>
      <p:ext uri="{BB962C8B-B14F-4D97-AF65-F5344CB8AC3E}">
        <p14:creationId xmlns:p14="http://schemas.microsoft.com/office/powerpoint/2010/main" val="186831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3C128D-B42B-BCAC-AD26-A9E531B2CC19}"/>
              </a:ext>
            </a:extLst>
          </p:cNvPr>
          <p:cNvSpPr>
            <a:spLocks noGrp="1"/>
          </p:cNvSpPr>
          <p:nvPr>
            <p:ph type="title"/>
          </p:nvPr>
        </p:nvSpPr>
        <p:spPr/>
        <p:txBody>
          <a:bodyPr/>
          <a:lstStyle/>
          <a:p>
            <a:r>
              <a:rPr lang="da-DK" dirty="0"/>
              <a:t>Replication of partitions</a:t>
            </a:r>
          </a:p>
        </p:txBody>
      </p:sp>
      <p:sp>
        <p:nvSpPr>
          <p:cNvPr id="3" name="Pladsholder til tekst 2">
            <a:extLst>
              <a:ext uri="{FF2B5EF4-FFF2-40B4-BE49-F238E27FC236}">
                <a16:creationId xmlns:a16="http://schemas.microsoft.com/office/drawing/2014/main" id="{B9A55228-6E07-0D47-BFE5-ECE82A089A54}"/>
              </a:ext>
            </a:extLst>
          </p:cNvPr>
          <p:cNvSpPr>
            <a:spLocks noGrp="1"/>
          </p:cNvSpPr>
          <p:nvPr>
            <p:ph type="body" idx="1"/>
          </p:nvPr>
        </p:nvSpPr>
        <p:spPr>
          <a:xfrm>
            <a:off x="360362" y="1052512"/>
            <a:ext cx="9359900" cy="3092367"/>
          </a:xfrm>
        </p:spPr>
        <p:txBody>
          <a:bodyPr/>
          <a:lstStyle/>
          <a:p>
            <a:pPr marL="12700" indent="0">
              <a:buNone/>
            </a:pPr>
            <a:r>
              <a:rPr lang="en-US" sz="1600" b="0" i="0" dirty="0">
                <a:solidFill>
                  <a:srgbClr val="374151"/>
                </a:solidFill>
                <a:effectLst/>
                <a:latin typeface="+mn-lt"/>
              </a:rPr>
              <a:t>Partition replication is a core feature of Kafka that provides durability, fault tolerance, and high availability. By maintaining multiple copies of data across Kafka brokers, it ensures that data is not lost in case of hardware failures or network issues</a:t>
            </a:r>
          </a:p>
          <a:p>
            <a:pPr marL="12700" indent="0">
              <a:buNone/>
            </a:pPr>
            <a:r>
              <a:rPr lang="en-US" sz="1600" b="1" i="0" dirty="0">
                <a:solidFill>
                  <a:srgbClr val="374151"/>
                </a:solidFill>
                <a:effectLst/>
                <a:latin typeface="+mn-lt"/>
              </a:rPr>
              <a:t>Leader and Follower Replicas:</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Each partition within a Kafka topic has one leader replica and zero or more follower replicas. </a:t>
            </a:r>
          </a:p>
          <a:p>
            <a:pPr algn="l">
              <a:buFont typeface="Arial" panose="020B0604020202020204" pitchFamily="34" charset="0"/>
              <a:buChar char="•"/>
            </a:pPr>
            <a:r>
              <a:rPr lang="en-US" sz="1600" b="0" i="0" dirty="0">
                <a:solidFill>
                  <a:srgbClr val="FF0000"/>
                </a:solidFill>
                <a:effectLst/>
                <a:latin typeface="+mn-lt"/>
              </a:rPr>
              <a:t>The leader is responsible for handling all reads and writes for that partition.</a:t>
            </a:r>
          </a:p>
          <a:p>
            <a:pPr algn="l">
              <a:buFont typeface="Arial" panose="020B0604020202020204" pitchFamily="34" charset="0"/>
              <a:buChar char="•"/>
            </a:pPr>
            <a:r>
              <a:rPr lang="en-US" sz="1600" b="0" i="0" dirty="0">
                <a:solidFill>
                  <a:srgbClr val="374151"/>
                </a:solidFill>
                <a:effectLst/>
                <a:latin typeface="+mn-lt"/>
              </a:rPr>
              <a:t>Followers replicate data from the leader to stay in sync. </a:t>
            </a:r>
          </a:p>
          <a:p>
            <a:pPr algn="l">
              <a:buFont typeface="Arial" panose="020B0604020202020204" pitchFamily="34" charset="0"/>
              <a:buChar char="•"/>
            </a:pPr>
            <a:r>
              <a:rPr lang="en-US" sz="1600" b="0" i="0" dirty="0">
                <a:solidFill>
                  <a:srgbClr val="FF0000"/>
                </a:solidFill>
                <a:effectLst/>
                <a:latin typeface="+mn-lt"/>
              </a:rPr>
              <a:t>No consumers or producers can access a replicated partition</a:t>
            </a:r>
          </a:p>
          <a:p>
            <a:pPr marL="12700" indent="0">
              <a:buNone/>
            </a:pPr>
            <a:endParaRPr lang="da-DK" sz="1600" dirty="0">
              <a:latin typeface="+mn-lt"/>
            </a:endParaRPr>
          </a:p>
        </p:txBody>
      </p:sp>
      <p:pic>
        <p:nvPicPr>
          <p:cNvPr id="4" name="Billede 3">
            <a:extLst>
              <a:ext uri="{FF2B5EF4-FFF2-40B4-BE49-F238E27FC236}">
                <a16:creationId xmlns:a16="http://schemas.microsoft.com/office/drawing/2014/main" id="{12C91304-2413-F76A-EEE9-933BF4397F78}"/>
              </a:ext>
            </a:extLst>
          </p:cNvPr>
          <p:cNvPicPr>
            <a:picLocks/>
          </p:cNvPicPr>
          <p:nvPr/>
        </p:nvPicPr>
        <p:blipFill>
          <a:blip r:embed="rId2"/>
          <a:stretch>
            <a:fillRect/>
          </a:stretch>
        </p:blipFill>
        <p:spPr>
          <a:xfrm>
            <a:off x="625320" y="3800831"/>
            <a:ext cx="5014557" cy="2645860"/>
          </a:xfrm>
          <a:prstGeom prst="rect">
            <a:avLst/>
          </a:prstGeom>
        </p:spPr>
      </p:pic>
      <p:sp>
        <p:nvSpPr>
          <p:cNvPr id="5" name="Pil: venstre 4">
            <a:extLst>
              <a:ext uri="{FF2B5EF4-FFF2-40B4-BE49-F238E27FC236}">
                <a16:creationId xmlns:a16="http://schemas.microsoft.com/office/drawing/2014/main" id="{3A35F882-9017-79B8-6E1A-BD135F1FC031}"/>
              </a:ext>
            </a:extLst>
          </p:cNvPr>
          <p:cNvSpPr/>
          <p:nvPr/>
        </p:nvSpPr>
        <p:spPr>
          <a:xfrm rot="1129535">
            <a:off x="6831646" y="3252593"/>
            <a:ext cx="2242149" cy="54510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Single-writer principle</a:t>
            </a:r>
          </a:p>
        </p:txBody>
      </p:sp>
      <p:sp>
        <p:nvSpPr>
          <p:cNvPr id="6" name="Tekstfelt 5">
            <a:extLst>
              <a:ext uri="{FF2B5EF4-FFF2-40B4-BE49-F238E27FC236}">
                <a16:creationId xmlns:a16="http://schemas.microsoft.com/office/drawing/2014/main" id="{47515FF7-41D7-49F1-8EF7-6DE6C39D48AD}"/>
              </a:ext>
            </a:extLst>
          </p:cNvPr>
          <p:cNvSpPr txBox="1"/>
          <p:nvPr/>
        </p:nvSpPr>
        <p:spPr>
          <a:xfrm rot="1115243">
            <a:off x="6912207" y="3966046"/>
            <a:ext cx="2810497" cy="178510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100" b="0" i="0" dirty="0">
                <a:solidFill>
                  <a:srgbClr val="24292F"/>
                </a:solidFill>
                <a:effectLst/>
                <a:latin typeface="+mn-lt"/>
              </a:rPr>
              <a:t>Implementing the single writer principle is often associated with maintaining data integrity, preventing race conditions, and simplifying the management of data updates and replication. </a:t>
            </a:r>
          </a:p>
          <a:p>
            <a:r>
              <a:rPr lang="en-US" sz="1100" b="0" i="0" dirty="0">
                <a:solidFill>
                  <a:srgbClr val="24292F"/>
                </a:solidFill>
                <a:effectLst/>
                <a:latin typeface="+mn-lt"/>
              </a:rPr>
              <a:t>It is commonly used in systems where multiple components or services interact with a shared data store, and having a single writer helps avoid issues such as data corruption or inconsistency.</a:t>
            </a:r>
            <a:endParaRPr lang="en-US" sz="1100" dirty="0">
              <a:latin typeface="+mn-lt"/>
            </a:endParaRPr>
          </a:p>
        </p:txBody>
      </p:sp>
      <p:sp>
        <p:nvSpPr>
          <p:cNvPr id="7" name="Pil: venstre 6">
            <a:extLst>
              <a:ext uri="{FF2B5EF4-FFF2-40B4-BE49-F238E27FC236}">
                <a16:creationId xmlns:a16="http://schemas.microsoft.com/office/drawing/2014/main" id="{312945F6-1F56-E196-AE23-0AEDD3D361D6}"/>
              </a:ext>
            </a:extLst>
          </p:cNvPr>
          <p:cNvSpPr/>
          <p:nvPr/>
        </p:nvSpPr>
        <p:spPr>
          <a:xfrm rot="3727505">
            <a:off x="5064104" y="4402394"/>
            <a:ext cx="2242149" cy="54510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 why do we replicate?</a:t>
            </a:r>
          </a:p>
        </p:txBody>
      </p:sp>
    </p:spTree>
    <p:extLst>
      <p:ext uri="{BB962C8B-B14F-4D97-AF65-F5344CB8AC3E}">
        <p14:creationId xmlns:p14="http://schemas.microsoft.com/office/powerpoint/2010/main" val="2047282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6FE55C-D6F7-9465-71D4-59352BC6A3B3}"/>
              </a:ext>
            </a:extLst>
          </p:cNvPr>
          <p:cNvSpPr>
            <a:spLocks noGrp="1"/>
          </p:cNvSpPr>
          <p:nvPr>
            <p:ph type="title"/>
          </p:nvPr>
        </p:nvSpPr>
        <p:spPr/>
        <p:txBody>
          <a:bodyPr/>
          <a:lstStyle/>
          <a:p>
            <a:r>
              <a:rPr lang="en-US" dirty="0"/>
              <a:t>Topics</a:t>
            </a:r>
          </a:p>
        </p:txBody>
      </p:sp>
      <p:sp>
        <p:nvSpPr>
          <p:cNvPr id="3" name="Pladsholder til tekst 2">
            <a:extLst>
              <a:ext uri="{FF2B5EF4-FFF2-40B4-BE49-F238E27FC236}">
                <a16:creationId xmlns:a16="http://schemas.microsoft.com/office/drawing/2014/main" id="{1ACB58DE-CE46-347A-D34B-1DD0CD896E9F}"/>
              </a:ext>
            </a:extLst>
          </p:cNvPr>
          <p:cNvSpPr>
            <a:spLocks noGrp="1"/>
          </p:cNvSpPr>
          <p:nvPr>
            <p:ph type="body" idx="1"/>
          </p:nvPr>
        </p:nvSpPr>
        <p:spPr/>
        <p:txBody>
          <a:bodyPr/>
          <a:lstStyle/>
          <a:p>
            <a:r>
              <a:rPr lang="en-US" dirty="0"/>
              <a:t>Topics</a:t>
            </a:r>
          </a:p>
          <a:p>
            <a:r>
              <a:rPr lang="en-US" dirty="0">
                <a:solidFill>
                  <a:schemeClr val="bg1">
                    <a:lumMod val="75000"/>
                  </a:schemeClr>
                </a:solidFill>
              </a:rPr>
              <a:t>Partitions</a:t>
            </a:r>
          </a:p>
          <a:p>
            <a:r>
              <a:rPr lang="en-US" dirty="0">
                <a:solidFill>
                  <a:schemeClr val="bg1">
                    <a:lumMod val="75000"/>
                  </a:schemeClr>
                </a:solidFill>
              </a:rPr>
              <a:t>Log segments</a:t>
            </a:r>
          </a:p>
          <a:p>
            <a:r>
              <a:rPr lang="en-US" dirty="0">
                <a:solidFill>
                  <a:schemeClr val="bg1">
                    <a:lumMod val="75000"/>
                  </a:schemeClr>
                </a:solidFill>
              </a:rPr>
              <a:t>Optimizations</a:t>
            </a:r>
          </a:p>
          <a:p>
            <a:r>
              <a:rPr lang="en-US" dirty="0" err="1">
                <a:solidFill>
                  <a:schemeClr val="bg1">
                    <a:lumMod val="75000"/>
                  </a:schemeClr>
                </a:solidFill>
              </a:rPr>
              <a:t>Misc</a:t>
            </a:r>
            <a:endParaRPr lang="en-US" dirty="0">
              <a:solidFill>
                <a:schemeClr val="bg1">
                  <a:lumMod val="75000"/>
                </a:schemeClr>
              </a:solidFill>
            </a:endParaRPr>
          </a:p>
        </p:txBody>
      </p:sp>
      <p:pic>
        <p:nvPicPr>
          <p:cNvPr id="9" name="Billede 8">
            <a:extLst>
              <a:ext uri="{FF2B5EF4-FFF2-40B4-BE49-F238E27FC236}">
                <a16:creationId xmlns:a16="http://schemas.microsoft.com/office/drawing/2014/main" id="{6D50267E-8302-89D5-2D73-13F51370E1E8}"/>
              </a:ext>
            </a:extLst>
          </p:cNvPr>
          <p:cNvPicPr>
            <a:picLocks/>
          </p:cNvPicPr>
          <p:nvPr/>
        </p:nvPicPr>
        <p:blipFill>
          <a:blip r:embed="rId2"/>
          <a:stretch>
            <a:fillRect/>
          </a:stretch>
        </p:blipFill>
        <p:spPr>
          <a:xfrm>
            <a:off x="4374771" y="1377616"/>
            <a:ext cx="4986900" cy="4625641"/>
          </a:xfrm>
          <a:prstGeom prst="rect">
            <a:avLst/>
          </a:prstGeom>
        </p:spPr>
      </p:pic>
      <p:sp>
        <p:nvSpPr>
          <p:cNvPr id="10" name="Pil: venstre 9">
            <a:extLst>
              <a:ext uri="{FF2B5EF4-FFF2-40B4-BE49-F238E27FC236}">
                <a16:creationId xmlns:a16="http://schemas.microsoft.com/office/drawing/2014/main" id="{56BB1BC9-2C57-A981-FA79-D2CBE150E5B4}"/>
              </a:ext>
            </a:extLst>
          </p:cNvPr>
          <p:cNvSpPr/>
          <p:nvPr/>
        </p:nvSpPr>
        <p:spPr>
          <a:xfrm rot="20291153">
            <a:off x="7425762" y="1165554"/>
            <a:ext cx="661737" cy="27672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073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3C128D-B42B-BCAC-AD26-A9E531B2CC19}"/>
              </a:ext>
            </a:extLst>
          </p:cNvPr>
          <p:cNvSpPr>
            <a:spLocks noGrp="1"/>
          </p:cNvSpPr>
          <p:nvPr>
            <p:ph type="title"/>
          </p:nvPr>
        </p:nvSpPr>
        <p:spPr/>
        <p:txBody>
          <a:bodyPr/>
          <a:lstStyle/>
          <a:p>
            <a:r>
              <a:rPr lang="da-DK" dirty="0"/>
              <a:t>Replication - ISR</a:t>
            </a:r>
          </a:p>
        </p:txBody>
      </p:sp>
      <p:sp>
        <p:nvSpPr>
          <p:cNvPr id="3" name="Pladsholder til tekst 2">
            <a:extLst>
              <a:ext uri="{FF2B5EF4-FFF2-40B4-BE49-F238E27FC236}">
                <a16:creationId xmlns:a16="http://schemas.microsoft.com/office/drawing/2014/main" id="{B9A55228-6E07-0D47-BFE5-ECE82A089A54}"/>
              </a:ext>
            </a:extLst>
          </p:cNvPr>
          <p:cNvSpPr>
            <a:spLocks noGrp="1"/>
          </p:cNvSpPr>
          <p:nvPr>
            <p:ph type="body" idx="1"/>
          </p:nvPr>
        </p:nvSpPr>
        <p:spPr>
          <a:xfrm>
            <a:off x="360362" y="1052512"/>
            <a:ext cx="5859964" cy="5507314"/>
          </a:xfrm>
        </p:spPr>
        <p:txBody>
          <a:bodyPr/>
          <a:lstStyle/>
          <a:p>
            <a:pPr marL="12700" indent="0" algn="l">
              <a:buNone/>
            </a:pPr>
            <a:r>
              <a:rPr lang="en-US" sz="1600" b="0" i="0" dirty="0">
                <a:solidFill>
                  <a:srgbClr val="374151"/>
                </a:solidFill>
                <a:effectLst/>
                <a:latin typeface="+mn-lt"/>
              </a:rPr>
              <a:t>An In-Sync Replica (ISR) is a replica of a Kafka partition that is (almost) caught up with the partition's leader replica. The leader is always an ISR. </a:t>
            </a:r>
            <a:r>
              <a:rPr lang="en-US" sz="1600" dirty="0">
                <a:solidFill>
                  <a:srgbClr val="374151"/>
                </a:solidFill>
                <a:latin typeface="+mn-lt"/>
              </a:rPr>
              <a:t>Due to network latency followers cannot always be fully caught up. </a:t>
            </a:r>
            <a:endParaRPr lang="en-US" sz="1600" b="0" i="0" dirty="0">
              <a:solidFill>
                <a:srgbClr val="374151"/>
              </a:solidFill>
              <a:effectLst/>
              <a:latin typeface="+mn-lt"/>
            </a:endParaRPr>
          </a:p>
          <a:p>
            <a:pPr marL="12700" indent="0" algn="l">
              <a:buNone/>
            </a:pPr>
            <a:endParaRPr lang="en-US" sz="1600" b="1" i="0" dirty="0">
              <a:solidFill>
                <a:srgbClr val="374151"/>
              </a:solidFill>
              <a:effectLst/>
              <a:latin typeface="+mn-lt"/>
            </a:endParaRPr>
          </a:p>
          <a:p>
            <a:pPr marL="12700" indent="0" algn="l">
              <a:buNone/>
            </a:pPr>
            <a:r>
              <a:rPr lang="en-US" sz="1600" b="1" i="0" dirty="0">
                <a:solidFill>
                  <a:srgbClr val="374151"/>
                </a:solidFill>
                <a:effectLst/>
                <a:latin typeface="+mn-lt"/>
              </a:rPr>
              <a:t>High Watermark (HWM):</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The high watermark is a marker that indicates the highest offset (position) of a message that has been successfully replicated to all in-sync replicas (ISRs) of a partition.</a:t>
            </a:r>
          </a:p>
          <a:p>
            <a:pPr algn="l">
              <a:buFont typeface="Arial" panose="020B0604020202020204" pitchFamily="34" charset="0"/>
              <a:buChar char="•"/>
            </a:pPr>
            <a:r>
              <a:rPr lang="en-US" sz="1600" b="0" i="0" dirty="0">
                <a:solidFill>
                  <a:srgbClr val="374151"/>
                </a:solidFill>
                <a:effectLst/>
                <a:latin typeface="+mn-lt"/>
              </a:rPr>
              <a:t>The high watermark represents the point up to which data is guaranteed to be available and durable.</a:t>
            </a:r>
          </a:p>
          <a:p>
            <a:pPr algn="l">
              <a:buFont typeface="Arial" panose="020B0604020202020204" pitchFamily="34" charset="0"/>
              <a:buChar char="•"/>
            </a:pPr>
            <a:r>
              <a:rPr lang="en-US" sz="1600" dirty="0">
                <a:solidFill>
                  <a:srgbClr val="374151"/>
                </a:solidFill>
                <a:latin typeface="+mn-lt"/>
              </a:rPr>
              <a:t>In case of failure the new elected leader will resume from HWM. Any entries above HWM will be discarded </a:t>
            </a:r>
            <a:endParaRPr lang="en-US" sz="1600" b="0" i="0" dirty="0">
              <a:solidFill>
                <a:srgbClr val="374151"/>
              </a:solidFill>
              <a:effectLst/>
              <a:latin typeface="+mn-lt"/>
            </a:endParaRPr>
          </a:p>
          <a:p>
            <a:pPr marL="12700" indent="0">
              <a:buNone/>
            </a:pPr>
            <a:r>
              <a:rPr lang="en-US" sz="1600" b="1" dirty="0">
                <a:latin typeface="+mn-lt"/>
              </a:rPr>
              <a:t>Log End Offset (LEO): </a:t>
            </a:r>
          </a:p>
          <a:p>
            <a:pPr>
              <a:buFont typeface="Arial" panose="020B0604020202020204" pitchFamily="34" charset="0"/>
              <a:buChar char="•"/>
            </a:pPr>
            <a:r>
              <a:rPr lang="en-US" sz="1600" dirty="0">
                <a:latin typeface="+mn-lt"/>
              </a:rPr>
              <a:t>The latest offset of messages on the leader partition. </a:t>
            </a:r>
          </a:p>
          <a:p>
            <a:pPr>
              <a:buFont typeface="Arial" panose="020B0604020202020204" pitchFamily="34" charset="0"/>
              <a:buChar char="•"/>
            </a:pPr>
            <a:r>
              <a:rPr lang="en-US" sz="1600" dirty="0">
                <a:latin typeface="+mn-lt"/>
              </a:rPr>
              <a:t>Consumer only reads up to the high watermark.</a:t>
            </a:r>
            <a:endParaRPr lang="da-DK" sz="1600" dirty="0">
              <a:latin typeface="+mn-lt"/>
            </a:endParaRPr>
          </a:p>
          <a:p>
            <a:pPr algn="l">
              <a:buFont typeface="Arial" panose="020B0604020202020204" pitchFamily="34" charset="0"/>
              <a:buChar char="•"/>
            </a:pPr>
            <a:endParaRPr lang="en-US" sz="1600" b="0" i="0" dirty="0">
              <a:solidFill>
                <a:srgbClr val="374151"/>
              </a:solidFill>
              <a:effectLst/>
              <a:latin typeface="+mn-lt"/>
            </a:endParaRPr>
          </a:p>
        </p:txBody>
      </p:sp>
      <p:pic>
        <p:nvPicPr>
          <p:cNvPr id="6" name="Billede 5">
            <a:extLst>
              <a:ext uri="{FF2B5EF4-FFF2-40B4-BE49-F238E27FC236}">
                <a16:creationId xmlns:a16="http://schemas.microsoft.com/office/drawing/2014/main" id="{46C7CCA1-7E66-28E9-50A8-724B5940F691}"/>
              </a:ext>
            </a:extLst>
          </p:cNvPr>
          <p:cNvPicPr>
            <a:picLocks/>
          </p:cNvPicPr>
          <p:nvPr/>
        </p:nvPicPr>
        <p:blipFill>
          <a:blip r:embed="rId2"/>
          <a:stretch>
            <a:fillRect/>
          </a:stretch>
        </p:blipFill>
        <p:spPr>
          <a:xfrm>
            <a:off x="6948236" y="3188368"/>
            <a:ext cx="2226254" cy="3007850"/>
          </a:xfrm>
          <a:prstGeom prst="rect">
            <a:avLst/>
          </a:prstGeom>
        </p:spPr>
      </p:pic>
      <p:sp>
        <p:nvSpPr>
          <p:cNvPr id="4" name="Pil: venstre 3">
            <a:extLst>
              <a:ext uri="{FF2B5EF4-FFF2-40B4-BE49-F238E27FC236}">
                <a16:creationId xmlns:a16="http://schemas.microsoft.com/office/drawing/2014/main" id="{99AA4E82-03A1-E1BC-7C67-CA2A812EC52F}"/>
              </a:ext>
            </a:extLst>
          </p:cNvPr>
          <p:cNvSpPr/>
          <p:nvPr/>
        </p:nvSpPr>
        <p:spPr>
          <a:xfrm rot="526731">
            <a:off x="3691265" y="2024355"/>
            <a:ext cx="2350806" cy="93311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do we decide when not ISR anymore?</a:t>
            </a:r>
          </a:p>
        </p:txBody>
      </p:sp>
      <p:pic>
        <p:nvPicPr>
          <p:cNvPr id="5" name="Billede 4">
            <a:extLst>
              <a:ext uri="{FF2B5EF4-FFF2-40B4-BE49-F238E27FC236}">
                <a16:creationId xmlns:a16="http://schemas.microsoft.com/office/drawing/2014/main" id="{F6460711-F792-38D4-DFC9-1D1B590BAD4C}"/>
              </a:ext>
            </a:extLst>
          </p:cNvPr>
          <p:cNvPicPr>
            <a:picLocks/>
          </p:cNvPicPr>
          <p:nvPr/>
        </p:nvPicPr>
        <p:blipFill>
          <a:blip r:embed="rId3"/>
          <a:stretch>
            <a:fillRect/>
          </a:stretch>
        </p:blipFill>
        <p:spPr>
          <a:xfrm>
            <a:off x="6220326" y="941557"/>
            <a:ext cx="3174442" cy="1817743"/>
          </a:xfrm>
          <a:prstGeom prst="rect">
            <a:avLst/>
          </a:prstGeom>
        </p:spPr>
      </p:pic>
      <p:sp>
        <p:nvSpPr>
          <p:cNvPr id="7" name="Pil: venstre 6">
            <a:extLst>
              <a:ext uri="{FF2B5EF4-FFF2-40B4-BE49-F238E27FC236}">
                <a16:creationId xmlns:a16="http://schemas.microsoft.com/office/drawing/2014/main" id="{E9679EAA-E322-E922-9AD9-77E02EE0FDFF}"/>
              </a:ext>
            </a:extLst>
          </p:cNvPr>
          <p:cNvSpPr/>
          <p:nvPr/>
        </p:nvSpPr>
        <p:spPr>
          <a:xfrm rot="662884">
            <a:off x="5030573" y="5950981"/>
            <a:ext cx="2067623"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Consistency - Why?</a:t>
            </a:r>
          </a:p>
        </p:txBody>
      </p:sp>
    </p:spTree>
    <p:extLst>
      <p:ext uri="{BB962C8B-B14F-4D97-AF65-F5344CB8AC3E}">
        <p14:creationId xmlns:p14="http://schemas.microsoft.com/office/powerpoint/2010/main" val="2416255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30918-19D0-C044-6AD1-6E6DCD332AE3}"/>
              </a:ext>
            </a:extLst>
          </p:cNvPr>
          <p:cNvSpPr>
            <a:spLocks noGrp="1"/>
          </p:cNvSpPr>
          <p:nvPr>
            <p:ph type="title"/>
          </p:nvPr>
        </p:nvSpPr>
        <p:spPr/>
        <p:txBody>
          <a:bodyPr/>
          <a:lstStyle/>
          <a:p>
            <a:r>
              <a:rPr lang="en-US" dirty="0"/>
              <a:t>ISR configuration</a:t>
            </a:r>
          </a:p>
        </p:txBody>
      </p:sp>
      <p:sp>
        <p:nvSpPr>
          <p:cNvPr id="3" name="Pladsholder til tekst 2">
            <a:extLst>
              <a:ext uri="{FF2B5EF4-FFF2-40B4-BE49-F238E27FC236}">
                <a16:creationId xmlns:a16="http://schemas.microsoft.com/office/drawing/2014/main" id="{9436FEE2-198E-B642-2D74-A0D0054E4773}"/>
              </a:ext>
            </a:extLst>
          </p:cNvPr>
          <p:cNvSpPr>
            <a:spLocks noGrp="1"/>
          </p:cNvSpPr>
          <p:nvPr>
            <p:ph type="body" idx="1"/>
          </p:nvPr>
        </p:nvSpPr>
        <p:spPr/>
        <p:txBody>
          <a:bodyPr/>
          <a:lstStyle/>
          <a:p>
            <a:pPr marL="12700" indent="0">
              <a:buNone/>
            </a:pPr>
            <a:r>
              <a:rPr lang="en-US" sz="1600" b="1" dirty="0" err="1">
                <a:latin typeface="+mn-lt"/>
              </a:rPr>
              <a:t>min.insync.replicas</a:t>
            </a:r>
            <a:endParaRPr lang="en-US" sz="1600" b="1" dirty="0">
              <a:latin typeface="+mn-lt"/>
            </a:endParaRPr>
          </a:p>
          <a:p>
            <a:pPr marL="12700" indent="0">
              <a:buNone/>
            </a:pPr>
            <a:r>
              <a:rPr lang="en-US" sz="1600" dirty="0">
                <a:latin typeface="+mn-lt"/>
              </a:rPr>
              <a:t>When a producer sets acks to "all", </a:t>
            </a:r>
            <a:r>
              <a:rPr lang="en-US" sz="1600" dirty="0" err="1">
                <a:latin typeface="+mn-lt"/>
              </a:rPr>
              <a:t>min.insync.replicas</a:t>
            </a:r>
            <a:r>
              <a:rPr lang="en-US" sz="1600" dirty="0">
                <a:latin typeface="+mn-lt"/>
              </a:rPr>
              <a:t> specifies the minimum number of replicas that must acknowledge a write for the write to be considered successful. If this minimum cannot be met, then the producer will raise an exception.</a:t>
            </a:r>
          </a:p>
          <a:p>
            <a:pPr marL="12700" indent="0">
              <a:buNone/>
            </a:pPr>
            <a:r>
              <a:rPr lang="en-US" sz="1600" dirty="0">
                <a:latin typeface="+mn-lt"/>
              </a:rPr>
              <a:t>When used together, </a:t>
            </a:r>
            <a:r>
              <a:rPr lang="en-US" sz="1600" dirty="0" err="1">
                <a:latin typeface="+mn-lt"/>
              </a:rPr>
              <a:t>min.insync.replicas</a:t>
            </a:r>
            <a:r>
              <a:rPr lang="en-US" sz="1600" dirty="0">
                <a:latin typeface="+mn-lt"/>
              </a:rPr>
              <a:t> and producer acks allow you to enforce stronger durability guarantees.</a:t>
            </a:r>
          </a:p>
          <a:p>
            <a:pPr marL="12700" indent="0">
              <a:buNone/>
            </a:pPr>
            <a:r>
              <a:rPr lang="en-US" sz="1600" dirty="0">
                <a:latin typeface="+mn-lt"/>
              </a:rPr>
              <a:t>You should set </a:t>
            </a:r>
            <a:r>
              <a:rPr lang="en-US" sz="1600" dirty="0" err="1">
                <a:latin typeface="+mn-lt"/>
              </a:rPr>
              <a:t>min.insync.replicas</a:t>
            </a:r>
            <a:r>
              <a:rPr lang="en-US" sz="1600" dirty="0">
                <a:latin typeface="+mn-lt"/>
              </a:rPr>
              <a:t> to 2 for replication factor equal to 3.</a:t>
            </a:r>
          </a:p>
          <a:p>
            <a:pPr marL="12700" indent="0" algn="l">
              <a:buNone/>
            </a:pPr>
            <a:endParaRPr lang="en-US" sz="1600" b="0" i="0" dirty="0">
              <a:solidFill>
                <a:srgbClr val="333333"/>
              </a:solidFill>
              <a:effectLst/>
              <a:latin typeface="+mn-lt"/>
            </a:endParaRPr>
          </a:p>
          <a:p>
            <a:pPr marL="12700" indent="0" algn="l">
              <a:buNone/>
            </a:pPr>
            <a:r>
              <a:rPr lang="en-US" sz="1600" b="1" i="0" dirty="0">
                <a:solidFill>
                  <a:srgbClr val="333333"/>
                </a:solidFill>
                <a:effectLst/>
                <a:latin typeface="+mn-lt"/>
              </a:rPr>
              <a:t>replica.lag.time.max.ms</a:t>
            </a:r>
          </a:p>
          <a:p>
            <a:pPr marL="12700" indent="0" algn="l">
              <a:buNone/>
            </a:pPr>
            <a:r>
              <a:rPr lang="en-US" sz="1600" b="0" i="0" dirty="0">
                <a:solidFill>
                  <a:srgbClr val="000000"/>
                </a:solidFill>
                <a:effectLst/>
                <a:latin typeface="+mn-lt"/>
              </a:rPr>
              <a:t>If a follower hasn’t sent any fetch requests or hasn’t consumed up to the leaders log end offset for at least this time, the leader will remove the follower from ISR</a:t>
            </a:r>
          </a:p>
          <a:p>
            <a:pPr marL="12700" indent="0" algn="l">
              <a:buNone/>
            </a:pPr>
            <a:endParaRPr lang="en-US" sz="1600" dirty="0">
              <a:solidFill>
                <a:srgbClr val="000000"/>
              </a:solidFill>
              <a:latin typeface="+mn-lt"/>
            </a:endParaRPr>
          </a:p>
          <a:p>
            <a:pPr marL="12700" indent="0">
              <a:buNone/>
            </a:pPr>
            <a:r>
              <a:rPr lang="en-US" sz="1600" b="1" i="0" dirty="0" err="1">
                <a:solidFill>
                  <a:srgbClr val="333333"/>
                </a:solidFill>
                <a:effectLst/>
                <a:latin typeface="+mn-lt"/>
              </a:rPr>
              <a:t>unclean.leader.election.enabled</a:t>
            </a:r>
            <a:endParaRPr lang="en-US" sz="1600" b="1" i="0" dirty="0">
              <a:solidFill>
                <a:srgbClr val="333333"/>
              </a:solidFill>
              <a:effectLst/>
              <a:latin typeface="+mn-lt"/>
            </a:endParaRPr>
          </a:p>
          <a:p>
            <a:pPr marL="12700" indent="0" algn="l">
              <a:buNone/>
            </a:pPr>
            <a:r>
              <a:rPr lang="en-US" sz="1600" b="0" i="0" dirty="0">
                <a:solidFill>
                  <a:srgbClr val="000000"/>
                </a:solidFill>
                <a:effectLst/>
                <a:latin typeface="+mn-lt"/>
              </a:rPr>
              <a:t>Indicates whether to enable replicas not in the ISR set to be elected as leader as a last resort, even though doing so may result in data loss</a:t>
            </a:r>
          </a:p>
          <a:p>
            <a:pPr marL="12700" indent="0" algn="l">
              <a:buNone/>
            </a:pPr>
            <a:endParaRPr lang="en-US" sz="1600" b="0" i="0" dirty="0">
              <a:solidFill>
                <a:srgbClr val="000000"/>
              </a:solidFill>
              <a:effectLst/>
              <a:latin typeface="+mn-lt"/>
            </a:endParaRPr>
          </a:p>
          <a:p>
            <a:pPr marL="12700" indent="0">
              <a:buNone/>
            </a:pPr>
            <a:endParaRPr lang="en-US" sz="1600" dirty="0">
              <a:latin typeface="+mn-lt"/>
            </a:endParaRPr>
          </a:p>
        </p:txBody>
      </p:sp>
      <p:sp>
        <p:nvSpPr>
          <p:cNvPr id="4" name="Pil: venstre 3">
            <a:extLst>
              <a:ext uri="{FF2B5EF4-FFF2-40B4-BE49-F238E27FC236}">
                <a16:creationId xmlns:a16="http://schemas.microsoft.com/office/drawing/2014/main" id="{A22742A1-FF23-F172-2812-28FA411DC1DE}"/>
              </a:ext>
            </a:extLst>
          </p:cNvPr>
          <p:cNvSpPr/>
          <p:nvPr/>
        </p:nvSpPr>
        <p:spPr>
          <a:xfrm>
            <a:off x="3200398" y="1052512"/>
            <a:ext cx="5883443"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can you do to handle </a:t>
            </a:r>
            <a:r>
              <a:rPr lang="en-US" dirty="0" err="1"/>
              <a:t>NotEnoughReplicasExceptions</a:t>
            </a:r>
            <a:r>
              <a:rPr lang="en-US" dirty="0"/>
              <a:t>?</a:t>
            </a:r>
          </a:p>
        </p:txBody>
      </p:sp>
    </p:spTree>
    <p:extLst>
      <p:ext uri="{BB962C8B-B14F-4D97-AF65-F5344CB8AC3E}">
        <p14:creationId xmlns:p14="http://schemas.microsoft.com/office/powerpoint/2010/main" val="3668461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2" y="1052512"/>
            <a:ext cx="7985148" cy="5184775"/>
          </a:xfrm>
          <a:solidFill>
            <a:schemeClr val="bg1">
              <a:lumMod val="95000"/>
            </a:schemeClr>
          </a:solidFill>
          <a:ln>
            <a:solidFill>
              <a:schemeClr val="tx1"/>
            </a:solidFill>
          </a:ln>
        </p:spPr>
        <p:txBody>
          <a:bodyPr/>
          <a:lstStyle/>
          <a:p>
            <a:pPr marL="12700" indent="0">
              <a:buNone/>
            </a:pPr>
            <a:r>
              <a:rPr lang="en-US" sz="1800" dirty="0"/>
              <a:t>Create Kafka topics with multiple partitions</a:t>
            </a:r>
          </a:p>
          <a:p>
            <a:pPr lvl="1">
              <a:lnSpc>
                <a:spcPct val="107000"/>
              </a:lnSpc>
              <a:spcAft>
                <a:spcPts val="800"/>
              </a:spcAft>
            </a:pPr>
            <a:r>
              <a:rPr lang="en-US" sz="1400" kern="100" dirty="0">
                <a:latin typeface="Arial" panose="020B0604020202020204" pitchFamily="34" charset="0"/>
                <a:ea typeface="Calibri" panose="020F0502020204030204" pitchFamily="34" charset="0"/>
                <a:cs typeface="Times New Roman" panose="02020603050405020304" pitchFamily="18" charset="0"/>
              </a:rPr>
              <a:t>Open PowerShell and navigate to &lt;project-folder&gt;/docker</a:t>
            </a:r>
          </a:p>
          <a:p>
            <a:pPr lvl="1">
              <a:lnSpc>
                <a:spcPct val="107000"/>
              </a:lnSpc>
              <a:spcAft>
                <a:spcPts val="800"/>
              </a:spcAft>
            </a:pPr>
            <a:r>
              <a:rPr lang="en-US" sz="1400" kern="100" dirty="0">
                <a:latin typeface="Arial" panose="020B0604020202020204" pitchFamily="34" charset="0"/>
                <a:ea typeface="Calibri" panose="020F0502020204030204" pitchFamily="34" charset="0"/>
                <a:cs typeface="Times New Roman" panose="02020603050405020304" pitchFamily="18" charset="0"/>
              </a:rPr>
              <a:t>Type </a:t>
            </a:r>
            <a:r>
              <a:rPr lang="en-US" sz="1400" b="1" kern="100" dirty="0">
                <a:latin typeface="Arial" panose="020B0604020202020204" pitchFamily="34" charset="0"/>
                <a:ea typeface="Calibri" panose="020F0502020204030204" pitchFamily="34" charset="0"/>
                <a:cs typeface="Times New Roman" panose="02020603050405020304" pitchFamily="18" charset="0"/>
              </a:rPr>
              <a:t>.\kafka-topics.bat --topic my-topic --create --partitions 3 --replication-factor 2</a:t>
            </a:r>
          </a:p>
          <a:p>
            <a:pPr lvl="1">
              <a:lnSpc>
                <a:spcPct val="107000"/>
              </a:lnSpc>
              <a:spcAft>
                <a:spcPts val="800"/>
              </a:spcAft>
            </a:pPr>
            <a:r>
              <a:rPr lang="en-US" sz="1400" kern="100" dirty="0">
                <a:latin typeface="Arial" panose="020B0604020202020204" pitchFamily="34" charset="0"/>
                <a:ea typeface="Calibri" panose="020F0502020204030204" pitchFamily="34" charset="0"/>
                <a:cs typeface="Times New Roman" panose="02020603050405020304" pitchFamily="18" charset="0"/>
              </a:rPr>
              <a:t>A topic is now created with the partition configuration specified in the command line. </a:t>
            </a:r>
          </a:p>
          <a:p>
            <a:pPr lvl="1">
              <a:lnSpc>
                <a:spcPct val="107000"/>
              </a:lnSpc>
              <a:spcAft>
                <a:spcPts val="800"/>
              </a:spcAft>
            </a:pPr>
            <a:r>
              <a:rPr lang="en-US" sz="1400" b="1" kern="100" dirty="0">
                <a:latin typeface="Arial" panose="020B0604020202020204" pitchFamily="34" charset="0"/>
                <a:ea typeface="Calibri" panose="020F0502020204030204" pitchFamily="34" charset="0"/>
                <a:cs typeface="Times New Roman" panose="02020603050405020304" pitchFamily="18" charset="0"/>
              </a:rPr>
              <a:t>Type .\kafka-topics.bat --topic test-topic –describe</a:t>
            </a:r>
          </a:p>
          <a:p>
            <a:pPr lvl="1">
              <a:lnSpc>
                <a:spcPct val="107000"/>
              </a:lnSpc>
              <a:spcAft>
                <a:spcPts val="800"/>
              </a:spcAft>
            </a:pPr>
            <a:r>
              <a:rPr lang="en-US" sz="1400" kern="100" dirty="0">
                <a:latin typeface="Arial" panose="020B0604020202020204" pitchFamily="34" charset="0"/>
                <a:ea typeface="Calibri" panose="020F0502020204030204" pitchFamily="34" charset="0"/>
                <a:cs typeface="Times New Roman" panose="02020603050405020304" pitchFamily="18" charset="0"/>
              </a:rPr>
              <a:t>You can see that we now have 3 partitions for out test-topic. </a:t>
            </a:r>
          </a:p>
          <a:p>
            <a:pPr lvl="1">
              <a:lnSpc>
                <a:spcPct val="107000"/>
              </a:lnSpc>
              <a:spcAft>
                <a:spcPts val="800"/>
              </a:spcAft>
            </a:pPr>
            <a:r>
              <a:rPr lang="en-US" sz="1400" kern="100" dirty="0">
                <a:latin typeface="Arial" panose="020B0604020202020204" pitchFamily="34" charset="0"/>
                <a:ea typeface="Calibri" panose="020F0502020204030204" pitchFamily="34" charset="0"/>
                <a:cs typeface="Times New Roman" panose="02020603050405020304" pitchFamily="18" charset="0"/>
              </a:rPr>
              <a:t>Verify the same thing in akhq.io</a:t>
            </a: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4.6</a:t>
            </a:r>
          </a:p>
        </p:txBody>
      </p:sp>
      <p:pic>
        <p:nvPicPr>
          <p:cNvPr id="11" name="Billede 10">
            <a:extLst>
              <a:ext uri="{FF2B5EF4-FFF2-40B4-BE49-F238E27FC236}">
                <a16:creationId xmlns:a16="http://schemas.microsoft.com/office/drawing/2014/main" id="{6013DF61-E0FB-FAC6-F2B8-951850A2F509}"/>
              </a:ext>
            </a:extLst>
          </p:cNvPr>
          <p:cNvPicPr>
            <a:picLocks noChangeAspect="1"/>
          </p:cNvPicPr>
          <p:nvPr/>
        </p:nvPicPr>
        <p:blipFill>
          <a:blip r:embed="rId2"/>
          <a:stretch>
            <a:fillRect/>
          </a:stretch>
        </p:blipFill>
        <p:spPr>
          <a:xfrm>
            <a:off x="1894972" y="3996397"/>
            <a:ext cx="4177333" cy="1945880"/>
          </a:xfrm>
          <a:prstGeom prst="rect">
            <a:avLst/>
          </a:prstGeom>
        </p:spPr>
      </p:pic>
    </p:spTree>
    <p:extLst>
      <p:ext uri="{BB962C8B-B14F-4D97-AF65-F5344CB8AC3E}">
        <p14:creationId xmlns:p14="http://schemas.microsoft.com/office/powerpoint/2010/main" val="2961799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3C128D-B42B-BCAC-AD26-A9E531B2CC19}"/>
              </a:ext>
            </a:extLst>
          </p:cNvPr>
          <p:cNvSpPr>
            <a:spLocks noGrp="1"/>
          </p:cNvSpPr>
          <p:nvPr>
            <p:ph type="title"/>
          </p:nvPr>
        </p:nvSpPr>
        <p:spPr/>
        <p:txBody>
          <a:bodyPr/>
          <a:lstStyle/>
          <a:p>
            <a:r>
              <a:rPr lang="da-DK" dirty="0"/>
              <a:t>Replication – </a:t>
            </a:r>
            <a:r>
              <a:rPr lang="da-DK" dirty="0" err="1"/>
              <a:t>Leader</a:t>
            </a:r>
            <a:r>
              <a:rPr lang="da-DK" dirty="0"/>
              <a:t> </a:t>
            </a:r>
            <a:r>
              <a:rPr lang="da-DK" dirty="0" err="1"/>
              <a:t>election</a:t>
            </a:r>
            <a:endParaRPr lang="da-DK" dirty="0"/>
          </a:p>
        </p:txBody>
      </p:sp>
      <p:sp>
        <p:nvSpPr>
          <p:cNvPr id="3" name="Pladsholder til tekst 2">
            <a:extLst>
              <a:ext uri="{FF2B5EF4-FFF2-40B4-BE49-F238E27FC236}">
                <a16:creationId xmlns:a16="http://schemas.microsoft.com/office/drawing/2014/main" id="{B9A55228-6E07-0D47-BFE5-ECE82A089A54}"/>
              </a:ext>
            </a:extLst>
          </p:cNvPr>
          <p:cNvSpPr>
            <a:spLocks noGrp="1"/>
          </p:cNvSpPr>
          <p:nvPr>
            <p:ph type="body" idx="1"/>
          </p:nvPr>
        </p:nvSpPr>
        <p:spPr/>
        <p:txBody>
          <a:bodyPr/>
          <a:lstStyle/>
          <a:p>
            <a:pPr marL="12700" indent="0" algn="l">
              <a:buNone/>
            </a:pPr>
            <a:r>
              <a:rPr lang="en-US" sz="1600" b="1" i="0" dirty="0">
                <a:solidFill>
                  <a:srgbClr val="374151"/>
                </a:solidFill>
                <a:effectLst/>
                <a:latin typeface="+mn-lt"/>
              </a:rPr>
              <a:t>Leader Election:</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When a new partition is created or when a leader replica becomes unavailable (e.g., due to a broker failure), Kafka initiates a leader election process.</a:t>
            </a:r>
          </a:p>
          <a:p>
            <a:pPr algn="l">
              <a:buFont typeface="Arial" panose="020B0604020202020204" pitchFamily="34" charset="0"/>
              <a:buChar char="•"/>
            </a:pPr>
            <a:r>
              <a:rPr lang="en-US" sz="1600" b="0" i="0" dirty="0">
                <a:solidFill>
                  <a:srgbClr val="374151"/>
                </a:solidFill>
                <a:effectLst/>
                <a:latin typeface="+mn-lt"/>
              </a:rPr>
              <a:t>During the leader election, one of the in-sync replicas (ISRs) is selected as the new leader. ISRs are a subset of replicas that are fully caught up with the leader.</a:t>
            </a:r>
          </a:p>
          <a:p>
            <a:pPr marL="12700" indent="0" algn="l">
              <a:buNone/>
            </a:pPr>
            <a:r>
              <a:rPr lang="en-US" sz="1600" b="1" i="0" dirty="0">
                <a:solidFill>
                  <a:srgbClr val="374151"/>
                </a:solidFill>
                <a:effectLst/>
                <a:latin typeface="+mn-lt"/>
              </a:rPr>
              <a:t>Data Replication from Leader to Followers:</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Once a new leader is elected, it begins to serve client requests. Simultaneously, it replicates messages to its follower replicas.</a:t>
            </a:r>
          </a:p>
          <a:p>
            <a:pPr algn="l">
              <a:buFont typeface="Arial" panose="020B0604020202020204" pitchFamily="34" charset="0"/>
              <a:buChar char="•"/>
            </a:pPr>
            <a:r>
              <a:rPr lang="en-US" sz="1600" b="0" i="0" dirty="0">
                <a:solidFill>
                  <a:srgbClr val="374151"/>
                </a:solidFill>
                <a:effectLst/>
                <a:latin typeface="+mn-lt"/>
              </a:rPr>
              <a:t>Data replication is done asynchronously, meaning the leader does not wait for acknowledgments from followers before responding to produce requests.</a:t>
            </a:r>
          </a:p>
          <a:p>
            <a:pPr algn="l">
              <a:buFont typeface="Arial" panose="020B0604020202020204" pitchFamily="34" charset="0"/>
              <a:buChar char="•"/>
            </a:pPr>
            <a:r>
              <a:rPr lang="en-US" sz="1600" b="0" i="0" dirty="0">
                <a:solidFill>
                  <a:srgbClr val="374151"/>
                </a:solidFill>
                <a:effectLst/>
                <a:latin typeface="+mn-lt"/>
              </a:rPr>
              <a:t>Followers request data from the leader and catch up by fetching and applying the missing messages.</a:t>
            </a:r>
          </a:p>
        </p:txBody>
      </p:sp>
      <p:sp>
        <p:nvSpPr>
          <p:cNvPr id="4" name="Pil: venstre 3">
            <a:extLst>
              <a:ext uri="{FF2B5EF4-FFF2-40B4-BE49-F238E27FC236}">
                <a16:creationId xmlns:a16="http://schemas.microsoft.com/office/drawing/2014/main" id="{9C263DE1-3B0F-FD1E-1D73-8D4F729890FB}"/>
              </a:ext>
            </a:extLst>
          </p:cNvPr>
          <p:cNvSpPr/>
          <p:nvPr/>
        </p:nvSpPr>
        <p:spPr>
          <a:xfrm rot="449983">
            <a:off x="7004683" y="2483364"/>
            <a:ext cx="2495353"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if there are no ISR?</a:t>
            </a:r>
          </a:p>
        </p:txBody>
      </p:sp>
    </p:spTree>
    <p:extLst>
      <p:ext uri="{BB962C8B-B14F-4D97-AF65-F5344CB8AC3E}">
        <p14:creationId xmlns:p14="http://schemas.microsoft.com/office/powerpoint/2010/main" val="852360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6FE55C-D6F7-9465-71D4-59352BC6A3B3}"/>
              </a:ext>
            </a:extLst>
          </p:cNvPr>
          <p:cNvSpPr>
            <a:spLocks noGrp="1"/>
          </p:cNvSpPr>
          <p:nvPr>
            <p:ph type="title"/>
          </p:nvPr>
        </p:nvSpPr>
        <p:spPr/>
        <p:txBody>
          <a:bodyPr/>
          <a:lstStyle/>
          <a:p>
            <a:r>
              <a:rPr lang="en-US" dirty="0"/>
              <a:t>Log segments</a:t>
            </a:r>
          </a:p>
        </p:txBody>
      </p:sp>
      <p:sp>
        <p:nvSpPr>
          <p:cNvPr id="3" name="Pladsholder til tekst 2">
            <a:extLst>
              <a:ext uri="{FF2B5EF4-FFF2-40B4-BE49-F238E27FC236}">
                <a16:creationId xmlns:a16="http://schemas.microsoft.com/office/drawing/2014/main" id="{1ACB58DE-CE46-347A-D34B-1DD0CD896E9F}"/>
              </a:ext>
            </a:extLst>
          </p:cNvPr>
          <p:cNvSpPr>
            <a:spLocks noGrp="1"/>
          </p:cNvSpPr>
          <p:nvPr>
            <p:ph type="body" idx="1"/>
          </p:nvPr>
        </p:nvSpPr>
        <p:spPr/>
        <p:txBody>
          <a:bodyPr/>
          <a:lstStyle/>
          <a:p>
            <a:r>
              <a:rPr lang="en-US" dirty="0">
                <a:solidFill>
                  <a:schemeClr val="bg1">
                    <a:lumMod val="75000"/>
                  </a:schemeClr>
                </a:solidFill>
              </a:rPr>
              <a:t>Topics</a:t>
            </a:r>
          </a:p>
          <a:p>
            <a:r>
              <a:rPr lang="en-US" dirty="0">
                <a:solidFill>
                  <a:schemeClr val="bg1">
                    <a:lumMod val="75000"/>
                  </a:schemeClr>
                </a:solidFill>
              </a:rPr>
              <a:t>Partitions</a:t>
            </a:r>
          </a:p>
          <a:p>
            <a:r>
              <a:rPr lang="en-US" dirty="0">
                <a:solidFill>
                  <a:schemeClr val="tx1"/>
                </a:solidFill>
              </a:rPr>
              <a:t>Log segments</a:t>
            </a:r>
          </a:p>
          <a:p>
            <a:r>
              <a:rPr lang="en-US" dirty="0">
                <a:solidFill>
                  <a:schemeClr val="bg1">
                    <a:lumMod val="75000"/>
                  </a:schemeClr>
                </a:solidFill>
              </a:rPr>
              <a:t>Optimizations</a:t>
            </a:r>
          </a:p>
          <a:p>
            <a:r>
              <a:rPr lang="en-US" dirty="0" err="1">
                <a:solidFill>
                  <a:schemeClr val="bg1">
                    <a:lumMod val="75000"/>
                  </a:schemeClr>
                </a:solidFill>
              </a:rPr>
              <a:t>Misc</a:t>
            </a:r>
            <a:endParaRPr lang="en-US" dirty="0">
              <a:solidFill>
                <a:schemeClr val="bg1">
                  <a:lumMod val="75000"/>
                </a:schemeClr>
              </a:solidFill>
            </a:endParaRPr>
          </a:p>
        </p:txBody>
      </p:sp>
      <p:sp>
        <p:nvSpPr>
          <p:cNvPr id="7" name="Pil: venstre 6">
            <a:extLst>
              <a:ext uri="{FF2B5EF4-FFF2-40B4-BE49-F238E27FC236}">
                <a16:creationId xmlns:a16="http://schemas.microsoft.com/office/drawing/2014/main" id="{95111C97-973E-938D-D4A2-22FBB8FB56D4}"/>
              </a:ext>
            </a:extLst>
          </p:cNvPr>
          <p:cNvSpPr/>
          <p:nvPr/>
        </p:nvSpPr>
        <p:spPr>
          <a:xfrm rot="20291153">
            <a:off x="9127055" y="3691769"/>
            <a:ext cx="661737" cy="27672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Billede 7">
            <a:extLst>
              <a:ext uri="{FF2B5EF4-FFF2-40B4-BE49-F238E27FC236}">
                <a16:creationId xmlns:a16="http://schemas.microsoft.com/office/drawing/2014/main" id="{4AA6B897-3AD0-3374-66B4-DA02F4FF754C}"/>
              </a:ext>
            </a:extLst>
          </p:cNvPr>
          <p:cNvPicPr>
            <a:picLocks/>
          </p:cNvPicPr>
          <p:nvPr/>
        </p:nvPicPr>
        <p:blipFill>
          <a:blip r:embed="rId2"/>
          <a:stretch>
            <a:fillRect/>
          </a:stretch>
        </p:blipFill>
        <p:spPr>
          <a:xfrm>
            <a:off x="4374771" y="1377616"/>
            <a:ext cx="4986900" cy="4625641"/>
          </a:xfrm>
          <a:prstGeom prst="rect">
            <a:avLst/>
          </a:prstGeom>
        </p:spPr>
      </p:pic>
      <p:sp>
        <p:nvSpPr>
          <p:cNvPr id="9" name="Pil: venstre 8">
            <a:extLst>
              <a:ext uri="{FF2B5EF4-FFF2-40B4-BE49-F238E27FC236}">
                <a16:creationId xmlns:a16="http://schemas.microsoft.com/office/drawing/2014/main" id="{2180BAEB-51ED-0DEA-F694-846C8A266CB8}"/>
              </a:ext>
            </a:extLst>
          </p:cNvPr>
          <p:cNvSpPr/>
          <p:nvPr/>
        </p:nvSpPr>
        <p:spPr>
          <a:xfrm rot="20291153">
            <a:off x="9210098" y="4652628"/>
            <a:ext cx="661737" cy="27672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258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765697-6F95-FA53-43B3-86E590A1C66F}"/>
              </a:ext>
            </a:extLst>
          </p:cNvPr>
          <p:cNvSpPr>
            <a:spLocks noGrp="1"/>
          </p:cNvSpPr>
          <p:nvPr>
            <p:ph type="title"/>
          </p:nvPr>
        </p:nvSpPr>
        <p:spPr/>
        <p:txBody>
          <a:bodyPr/>
          <a:lstStyle/>
          <a:p>
            <a:r>
              <a:rPr lang="da-DK" dirty="0"/>
              <a:t>Log segments</a:t>
            </a:r>
          </a:p>
        </p:txBody>
      </p:sp>
      <p:sp>
        <p:nvSpPr>
          <p:cNvPr id="3" name="Pladsholder til tekst 2">
            <a:extLst>
              <a:ext uri="{FF2B5EF4-FFF2-40B4-BE49-F238E27FC236}">
                <a16:creationId xmlns:a16="http://schemas.microsoft.com/office/drawing/2014/main" id="{246E33F5-130B-2C74-E414-0E4AACD2F7DE}"/>
              </a:ext>
            </a:extLst>
          </p:cNvPr>
          <p:cNvSpPr>
            <a:spLocks noGrp="1"/>
          </p:cNvSpPr>
          <p:nvPr>
            <p:ph type="body" idx="1"/>
          </p:nvPr>
        </p:nvSpPr>
        <p:spPr>
          <a:xfrm>
            <a:off x="360361" y="1052513"/>
            <a:ext cx="9506969" cy="3150997"/>
          </a:xfrm>
        </p:spPr>
        <p:txBody>
          <a:bodyPr/>
          <a:lstStyle/>
          <a:p>
            <a:pPr marL="12700" indent="0" algn="l">
              <a:buNone/>
            </a:pPr>
            <a:r>
              <a:rPr lang="en-US" sz="1600" b="0" i="0" dirty="0">
                <a:solidFill>
                  <a:srgbClr val="374151"/>
                </a:solidFill>
                <a:effectLst/>
                <a:latin typeface="+mn-lt"/>
              </a:rPr>
              <a:t>In Apache Kafka, log segments are the fundamental storage units used to store messages (events) within Kafka topics. Log segment data files have a specific structure. Index files are maintained to allow for efficient lookups in the data file based on offset and timestamp. </a:t>
            </a:r>
            <a:endParaRPr lang="en-US" sz="1600" b="1" i="0" dirty="0">
              <a:solidFill>
                <a:srgbClr val="374151"/>
              </a:solidFill>
              <a:effectLst/>
              <a:latin typeface="+mn-lt"/>
            </a:endParaRPr>
          </a:p>
          <a:p>
            <a:pPr marL="12700" indent="0" algn="l">
              <a:buNone/>
            </a:pPr>
            <a:r>
              <a:rPr lang="en-US" sz="1600" b="1" i="0" dirty="0">
                <a:solidFill>
                  <a:srgbClr val="374151"/>
                </a:solidFill>
                <a:effectLst/>
                <a:latin typeface="+mn-lt"/>
              </a:rPr>
              <a:t>Segment Files:</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A log segment is represented as an append-only file on the disk. Each log segment contains a sequence of messages.</a:t>
            </a:r>
          </a:p>
          <a:p>
            <a:pPr algn="l">
              <a:buFont typeface="Arial" panose="020B0604020202020204" pitchFamily="34" charset="0"/>
              <a:buChar char="•"/>
            </a:pPr>
            <a:r>
              <a:rPr lang="en-US" sz="1600" b="0" i="0" dirty="0">
                <a:solidFill>
                  <a:srgbClr val="374151"/>
                </a:solidFill>
                <a:effectLst/>
                <a:latin typeface="+mn-lt"/>
              </a:rPr>
              <a:t>Kafka stores these segment files in the directory specified in the broker's configuration.</a:t>
            </a:r>
          </a:p>
          <a:p>
            <a:pPr marL="12700" indent="0" algn="l">
              <a:buNone/>
            </a:pPr>
            <a:r>
              <a:rPr lang="en-US" sz="1600" b="1" i="0" dirty="0">
                <a:solidFill>
                  <a:srgbClr val="374151"/>
                </a:solidFill>
                <a:effectLst/>
                <a:latin typeface="+mn-lt"/>
              </a:rPr>
              <a:t>Append-Only Nature:</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Log segments are append-only, meaning that once data is written to a segment, it is never modified. This immutability ensures data integrity and simplifies data retention and cleanup.</a:t>
            </a:r>
          </a:p>
        </p:txBody>
      </p:sp>
      <p:pic>
        <p:nvPicPr>
          <p:cNvPr id="5" name="Billede 4">
            <a:extLst>
              <a:ext uri="{FF2B5EF4-FFF2-40B4-BE49-F238E27FC236}">
                <a16:creationId xmlns:a16="http://schemas.microsoft.com/office/drawing/2014/main" id="{FB8B2490-ED8F-6D89-36ED-5FF14A942BE7}"/>
              </a:ext>
            </a:extLst>
          </p:cNvPr>
          <p:cNvPicPr>
            <a:picLocks/>
          </p:cNvPicPr>
          <p:nvPr/>
        </p:nvPicPr>
        <p:blipFill>
          <a:blip r:embed="rId2"/>
          <a:stretch>
            <a:fillRect/>
          </a:stretch>
        </p:blipFill>
        <p:spPr>
          <a:xfrm>
            <a:off x="2073293" y="4324762"/>
            <a:ext cx="5613636" cy="1859571"/>
          </a:xfrm>
          <a:prstGeom prst="rect">
            <a:avLst/>
          </a:prstGeom>
        </p:spPr>
      </p:pic>
      <p:sp>
        <p:nvSpPr>
          <p:cNvPr id="4" name="Pil: venstre 3">
            <a:extLst>
              <a:ext uri="{FF2B5EF4-FFF2-40B4-BE49-F238E27FC236}">
                <a16:creationId xmlns:a16="http://schemas.microsoft.com/office/drawing/2014/main" id="{3D5961A5-C50B-2394-1DEE-A387360B0743}"/>
              </a:ext>
            </a:extLst>
          </p:cNvPr>
          <p:cNvSpPr/>
          <p:nvPr/>
        </p:nvSpPr>
        <p:spPr>
          <a:xfrm rot="20574032">
            <a:off x="6878368" y="4208611"/>
            <a:ext cx="2778632"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Active segment. Read/write allowed</a:t>
            </a:r>
          </a:p>
        </p:txBody>
      </p:sp>
      <p:sp>
        <p:nvSpPr>
          <p:cNvPr id="6" name="Pil: højre 5">
            <a:extLst>
              <a:ext uri="{FF2B5EF4-FFF2-40B4-BE49-F238E27FC236}">
                <a16:creationId xmlns:a16="http://schemas.microsoft.com/office/drawing/2014/main" id="{9E1AD66A-562E-BD64-EB2C-2D6827DFF6D8}"/>
              </a:ext>
            </a:extLst>
          </p:cNvPr>
          <p:cNvSpPr/>
          <p:nvPr/>
        </p:nvSpPr>
        <p:spPr>
          <a:xfrm rot="20393101">
            <a:off x="256630" y="5271508"/>
            <a:ext cx="2613007" cy="7279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Closed segment. Read allowed. </a:t>
            </a:r>
          </a:p>
          <a:p>
            <a:pPr algn="ctr"/>
            <a:r>
              <a:rPr lang="en-US" sz="1200" dirty="0"/>
              <a:t>Eligible for deletion</a:t>
            </a:r>
          </a:p>
        </p:txBody>
      </p:sp>
    </p:spTree>
    <p:extLst>
      <p:ext uri="{BB962C8B-B14F-4D97-AF65-F5344CB8AC3E}">
        <p14:creationId xmlns:p14="http://schemas.microsoft.com/office/powerpoint/2010/main" val="387733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765697-6F95-FA53-43B3-86E590A1C66F}"/>
              </a:ext>
            </a:extLst>
          </p:cNvPr>
          <p:cNvSpPr>
            <a:spLocks noGrp="1"/>
          </p:cNvSpPr>
          <p:nvPr>
            <p:ph type="title"/>
          </p:nvPr>
        </p:nvSpPr>
        <p:spPr/>
        <p:txBody>
          <a:bodyPr/>
          <a:lstStyle/>
          <a:p>
            <a:r>
              <a:rPr lang="da-DK" dirty="0"/>
              <a:t>Log segments</a:t>
            </a:r>
          </a:p>
        </p:txBody>
      </p:sp>
      <p:sp>
        <p:nvSpPr>
          <p:cNvPr id="3" name="Pladsholder til tekst 2">
            <a:extLst>
              <a:ext uri="{FF2B5EF4-FFF2-40B4-BE49-F238E27FC236}">
                <a16:creationId xmlns:a16="http://schemas.microsoft.com/office/drawing/2014/main" id="{246E33F5-130B-2C74-E414-0E4AACD2F7DE}"/>
              </a:ext>
            </a:extLst>
          </p:cNvPr>
          <p:cNvSpPr>
            <a:spLocks noGrp="1"/>
          </p:cNvSpPr>
          <p:nvPr>
            <p:ph type="body" idx="1"/>
          </p:nvPr>
        </p:nvSpPr>
        <p:spPr>
          <a:xfrm>
            <a:off x="360363" y="1052513"/>
            <a:ext cx="5071446" cy="5157218"/>
          </a:xfrm>
        </p:spPr>
        <p:txBody>
          <a:bodyPr/>
          <a:lstStyle/>
          <a:p>
            <a:pPr marL="12700" indent="0" algn="l">
              <a:buNone/>
            </a:pPr>
            <a:r>
              <a:rPr lang="en-US" sz="1600" b="1" i="0" dirty="0">
                <a:solidFill>
                  <a:srgbClr val="374151"/>
                </a:solidFill>
                <a:effectLst/>
                <a:latin typeface="+mn-lt"/>
              </a:rPr>
              <a:t>Offset Range:</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Log segments are associated with an offset range, which defines the range of message offsets contained within the segment.</a:t>
            </a:r>
          </a:p>
          <a:p>
            <a:pPr algn="l">
              <a:buFont typeface="Arial" panose="020B0604020202020204" pitchFamily="34" charset="0"/>
              <a:buChar char="•"/>
            </a:pPr>
            <a:r>
              <a:rPr lang="en-US" sz="1600" b="0" i="0" dirty="0">
                <a:solidFill>
                  <a:srgbClr val="374151"/>
                </a:solidFill>
                <a:effectLst/>
                <a:latin typeface="+mn-lt"/>
              </a:rPr>
              <a:t>For example, a segment with an offset range of 0 to 123 contains messages with offsets from 0 to 123.</a:t>
            </a:r>
          </a:p>
          <a:p>
            <a:pPr marL="12700" indent="0" algn="l">
              <a:buNone/>
            </a:pPr>
            <a:r>
              <a:rPr lang="en-US" sz="1600" b="1" i="0" dirty="0">
                <a:solidFill>
                  <a:srgbClr val="374151"/>
                </a:solidFill>
                <a:effectLst/>
                <a:latin typeface="+mn-lt"/>
              </a:rPr>
              <a:t>Index Files:</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To facilitate efficient message retrieval, Kafka maintains index and timestamp files alongside log segments. These index files allow Kafka to quickly look up messages based on their offsets.</a:t>
            </a:r>
          </a:p>
          <a:p>
            <a:pPr algn="l">
              <a:buFont typeface="Arial" panose="020B0604020202020204" pitchFamily="34" charset="0"/>
              <a:buChar char="•"/>
            </a:pPr>
            <a:r>
              <a:rPr lang="en-US" sz="1600" b="0" i="0" dirty="0">
                <a:solidFill>
                  <a:srgbClr val="374151"/>
                </a:solidFill>
                <a:effectLst/>
                <a:latin typeface="+mn-lt"/>
              </a:rPr>
              <a:t>Index files are memory-mapped for fast access.</a:t>
            </a:r>
          </a:p>
          <a:p>
            <a:pPr marL="12700" indent="0" algn="l">
              <a:buNone/>
            </a:pPr>
            <a:endParaRPr lang="en-US" sz="1600" b="1" dirty="0">
              <a:solidFill>
                <a:srgbClr val="374151"/>
              </a:solidFill>
              <a:latin typeface="+mn-lt"/>
            </a:endParaRPr>
          </a:p>
        </p:txBody>
      </p:sp>
      <p:pic>
        <p:nvPicPr>
          <p:cNvPr id="5" name="Billede 4">
            <a:extLst>
              <a:ext uri="{FF2B5EF4-FFF2-40B4-BE49-F238E27FC236}">
                <a16:creationId xmlns:a16="http://schemas.microsoft.com/office/drawing/2014/main" id="{03655C75-FB65-5E64-FE4F-C71CDA9EC03C}"/>
              </a:ext>
            </a:extLst>
          </p:cNvPr>
          <p:cNvPicPr>
            <a:picLocks/>
          </p:cNvPicPr>
          <p:nvPr/>
        </p:nvPicPr>
        <p:blipFill>
          <a:blip r:embed="rId2"/>
          <a:stretch>
            <a:fillRect/>
          </a:stretch>
        </p:blipFill>
        <p:spPr>
          <a:xfrm>
            <a:off x="5877427" y="1087538"/>
            <a:ext cx="2015527" cy="2946984"/>
          </a:xfrm>
          <a:prstGeom prst="rect">
            <a:avLst/>
          </a:prstGeom>
        </p:spPr>
      </p:pic>
      <p:pic>
        <p:nvPicPr>
          <p:cNvPr id="4" name="Billede 3">
            <a:extLst>
              <a:ext uri="{FF2B5EF4-FFF2-40B4-BE49-F238E27FC236}">
                <a16:creationId xmlns:a16="http://schemas.microsoft.com/office/drawing/2014/main" id="{8052F24D-7C43-9012-97EE-D6ACA392AD2E}"/>
              </a:ext>
            </a:extLst>
          </p:cNvPr>
          <p:cNvPicPr>
            <a:picLocks/>
          </p:cNvPicPr>
          <p:nvPr/>
        </p:nvPicPr>
        <p:blipFill>
          <a:blip r:embed="rId3"/>
          <a:stretch>
            <a:fillRect/>
          </a:stretch>
        </p:blipFill>
        <p:spPr>
          <a:xfrm>
            <a:off x="8089929" y="3631122"/>
            <a:ext cx="1777382" cy="2175209"/>
          </a:xfrm>
          <a:prstGeom prst="rect">
            <a:avLst/>
          </a:prstGeom>
        </p:spPr>
      </p:pic>
    </p:spTree>
    <p:extLst>
      <p:ext uri="{BB962C8B-B14F-4D97-AF65-F5344CB8AC3E}">
        <p14:creationId xmlns:p14="http://schemas.microsoft.com/office/powerpoint/2010/main" val="1294617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765697-6F95-FA53-43B3-86E590A1C66F}"/>
              </a:ext>
            </a:extLst>
          </p:cNvPr>
          <p:cNvSpPr>
            <a:spLocks noGrp="1"/>
          </p:cNvSpPr>
          <p:nvPr>
            <p:ph type="title"/>
          </p:nvPr>
        </p:nvSpPr>
        <p:spPr/>
        <p:txBody>
          <a:bodyPr/>
          <a:lstStyle/>
          <a:p>
            <a:r>
              <a:rPr lang="da-DK" dirty="0"/>
              <a:t>Log segments</a:t>
            </a:r>
          </a:p>
        </p:txBody>
      </p:sp>
      <p:sp>
        <p:nvSpPr>
          <p:cNvPr id="3" name="Pladsholder til tekst 2">
            <a:extLst>
              <a:ext uri="{FF2B5EF4-FFF2-40B4-BE49-F238E27FC236}">
                <a16:creationId xmlns:a16="http://schemas.microsoft.com/office/drawing/2014/main" id="{246E33F5-130B-2C74-E414-0E4AACD2F7DE}"/>
              </a:ext>
            </a:extLst>
          </p:cNvPr>
          <p:cNvSpPr>
            <a:spLocks noGrp="1"/>
          </p:cNvSpPr>
          <p:nvPr>
            <p:ph type="body" idx="1"/>
          </p:nvPr>
        </p:nvSpPr>
        <p:spPr>
          <a:xfrm>
            <a:off x="360362" y="1052512"/>
            <a:ext cx="9193071" cy="5471117"/>
          </a:xfrm>
        </p:spPr>
        <p:txBody>
          <a:bodyPr/>
          <a:lstStyle/>
          <a:p>
            <a:pPr marL="12700" indent="0" algn="l">
              <a:buNone/>
            </a:pPr>
            <a:r>
              <a:rPr lang="en-US" sz="1600" b="1" i="0" dirty="0">
                <a:solidFill>
                  <a:srgbClr val="374151"/>
                </a:solidFill>
                <a:effectLst/>
                <a:latin typeface="+mn-lt"/>
              </a:rPr>
              <a:t>Time-Based and Size-Based Segment Rolling:</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Log segments are rolled (closed) based on two primary criteria: time and size.</a:t>
            </a:r>
          </a:p>
          <a:p>
            <a:pPr algn="l">
              <a:buFont typeface="Arial" panose="020B0604020202020204" pitchFamily="34" charset="0"/>
              <a:buChar char="•"/>
            </a:pPr>
            <a:r>
              <a:rPr lang="en-US" sz="1600" b="0" i="0" dirty="0">
                <a:solidFill>
                  <a:srgbClr val="374151"/>
                </a:solidFill>
                <a:effectLst/>
                <a:latin typeface="+mn-lt"/>
              </a:rPr>
              <a:t>Time-Based Rolling: Log segments may be rolled periodically, ensuring that older data is eventually archived and deleted based on a retention policy.</a:t>
            </a:r>
          </a:p>
          <a:p>
            <a:pPr algn="l">
              <a:buFont typeface="Arial" panose="020B0604020202020204" pitchFamily="34" charset="0"/>
              <a:buChar char="•"/>
            </a:pPr>
            <a:r>
              <a:rPr lang="en-US" sz="1600" b="0" i="0" dirty="0">
                <a:solidFill>
                  <a:srgbClr val="374151"/>
                </a:solidFill>
                <a:effectLst/>
                <a:latin typeface="+mn-lt"/>
              </a:rPr>
              <a:t>Size-Based Rolling: Log segments may be rolled when they reach a maximum size, as configured in the broker settings.</a:t>
            </a:r>
          </a:p>
          <a:p>
            <a:pPr marL="12700" indent="0" algn="l">
              <a:buNone/>
            </a:pPr>
            <a:br>
              <a:rPr lang="en-US" sz="1600" dirty="0">
                <a:latin typeface="+mn-lt"/>
              </a:rPr>
            </a:br>
            <a:r>
              <a:rPr lang="en-US" sz="1600" b="1" i="0" dirty="0">
                <a:solidFill>
                  <a:srgbClr val="374151"/>
                </a:solidFill>
                <a:effectLst/>
                <a:latin typeface="+mn-lt"/>
              </a:rPr>
              <a:t>Maximum Size:</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Each log segment has a configurable maximum size, typically specified in broker configuration settings. Once a segment reaches this size, it is closed, and a new segment is created for incoming messages.</a:t>
            </a:r>
          </a:p>
          <a:p>
            <a:endParaRPr lang="en-US" sz="1600" b="0" i="0" dirty="0">
              <a:solidFill>
                <a:srgbClr val="374151"/>
              </a:solidFill>
              <a:effectLst/>
              <a:latin typeface="+mn-lt"/>
            </a:endParaRPr>
          </a:p>
        </p:txBody>
      </p:sp>
    </p:spTree>
    <p:extLst>
      <p:ext uri="{BB962C8B-B14F-4D97-AF65-F5344CB8AC3E}">
        <p14:creationId xmlns:p14="http://schemas.microsoft.com/office/powerpoint/2010/main" val="1102121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7EED1A-55BA-B663-3794-BF8F37E80D55}"/>
              </a:ext>
            </a:extLst>
          </p:cNvPr>
          <p:cNvSpPr>
            <a:spLocks noGrp="1"/>
          </p:cNvSpPr>
          <p:nvPr>
            <p:ph type="title"/>
          </p:nvPr>
        </p:nvSpPr>
        <p:spPr/>
        <p:txBody>
          <a:bodyPr/>
          <a:lstStyle/>
          <a:p>
            <a:r>
              <a:rPr lang="en-US" dirty="0"/>
              <a:t>Log configuration</a:t>
            </a:r>
          </a:p>
        </p:txBody>
      </p:sp>
      <p:sp>
        <p:nvSpPr>
          <p:cNvPr id="3" name="Pladsholder til tekst 2">
            <a:extLst>
              <a:ext uri="{FF2B5EF4-FFF2-40B4-BE49-F238E27FC236}">
                <a16:creationId xmlns:a16="http://schemas.microsoft.com/office/drawing/2014/main" id="{F66EE20D-1E4D-7861-E6B6-6D1CE5983EF1}"/>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b="1" i="0" u="none" strike="noStrike" cap="none" normalizeH="0" baseline="0" dirty="0" err="1">
                <a:ln>
                  <a:noFill/>
                </a:ln>
                <a:solidFill>
                  <a:schemeClr val="tx1"/>
                </a:solidFill>
                <a:effectLst/>
                <a:latin typeface="+mn-lt"/>
                <a:cs typeface="Courier New" panose="02070309020205020404" pitchFamily="49" charset="0"/>
              </a:rPr>
              <a:t>log.roll.hours</a:t>
            </a:r>
            <a:endParaRPr kumimoji="0" lang="en-US" altLang="da-DK" sz="1600" b="1" i="0" u="none" strike="noStrike" cap="none" normalizeH="0" baseline="0" dirty="0">
              <a:ln>
                <a:noFill/>
              </a:ln>
              <a:solidFill>
                <a:schemeClr val="tx1"/>
              </a:solidFill>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The maximum time, in hours, before a new log segment is rolled out. The default value is 168 hours (seven days).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This setting controls the period of time after which Kafka will force the log to roll, even if the segment file is not full. This ensures that the retention process is able to delete or compact old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a-DK" sz="1600" i="0" u="none" strike="noStrike" cap="none" normalizeH="0" baseline="0" dirty="0">
              <a:ln>
                <a:noFill/>
              </a:ln>
              <a:solidFill>
                <a:schemeClr val="tx1"/>
              </a:solidFill>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b="1" i="0" u="none" strike="noStrike" cap="none" normalizeH="0" baseline="0" dirty="0" err="1">
                <a:ln>
                  <a:noFill/>
                </a:ln>
                <a:solidFill>
                  <a:schemeClr val="tx1"/>
                </a:solidFill>
                <a:effectLst/>
                <a:latin typeface="+mn-lt"/>
                <a:cs typeface="Courier New" panose="02070309020205020404" pitchFamily="49" charset="0"/>
              </a:rPr>
              <a:t>log.retention.hours</a:t>
            </a:r>
            <a:endParaRPr kumimoji="0" lang="en-US" altLang="da-DK" sz="1600" b="1" i="0" u="none" strike="noStrike" cap="none" normalizeH="0" baseline="0" dirty="0">
              <a:ln>
                <a:noFill/>
              </a:ln>
              <a:solidFill>
                <a:schemeClr val="tx1"/>
              </a:solidFill>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The number of hours to keep a log file before deleting it. The default value is 168 hours (seven days).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When setting this value, take into account your disk space and how long you would like messages to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be available.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An active consumer can read quickly and deliver messages to their destination.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The higher the retention setting, the longer the data will be preserved. Higher settings generate larger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log files, so increasing this setting might reduce your overall storage capacity.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a-DK" sz="1600" i="0" u="none" strike="noStrike" cap="none" normalizeH="0" baseline="0" dirty="0" err="1">
              <a:ln>
                <a:noFill/>
              </a:ln>
              <a:solidFill>
                <a:schemeClr val="tx1"/>
              </a:solidFill>
              <a:effectLst/>
              <a:latin typeface="+mn-lt"/>
              <a:cs typeface="Courier New" panose="02070309020205020404" pitchFamily="49" charset="0"/>
            </a:endParaRPr>
          </a:p>
        </p:txBody>
      </p:sp>
    </p:spTree>
    <p:extLst>
      <p:ext uri="{BB962C8B-B14F-4D97-AF65-F5344CB8AC3E}">
        <p14:creationId xmlns:p14="http://schemas.microsoft.com/office/powerpoint/2010/main" val="3659628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7EED1A-55BA-B663-3794-BF8F37E80D55}"/>
              </a:ext>
            </a:extLst>
          </p:cNvPr>
          <p:cNvSpPr>
            <a:spLocks noGrp="1"/>
          </p:cNvSpPr>
          <p:nvPr>
            <p:ph type="title"/>
          </p:nvPr>
        </p:nvSpPr>
        <p:spPr/>
        <p:txBody>
          <a:bodyPr/>
          <a:lstStyle/>
          <a:p>
            <a:r>
              <a:rPr lang="en-US" dirty="0"/>
              <a:t>Log configuration</a:t>
            </a:r>
          </a:p>
        </p:txBody>
      </p:sp>
      <p:sp>
        <p:nvSpPr>
          <p:cNvPr id="3" name="Pladsholder til tekst 2">
            <a:extLst>
              <a:ext uri="{FF2B5EF4-FFF2-40B4-BE49-F238E27FC236}">
                <a16:creationId xmlns:a16="http://schemas.microsoft.com/office/drawing/2014/main" id="{F66EE20D-1E4D-7861-E6B6-6D1CE5983EF1}"/>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b="1" i="0" u="none" strike="noStrike" cap="none" normalizeH="0" baseline="0" dirty="0" err="1">
                <a:ln>
                  <a:noFill/>
                </a:ln>
                <a:solidFill>
                  <a:schemeClr val="tx1"/>
                </a:solidFill>
                <a:effectLst/>
                <a:latin typeface="+mn-lt"/>
                <a:cs typeface="Courier New" panose="02070309020205020404" pitchFamily="49" charset="0"/>
              </a:rPr>
              <a:t>log.dirs</a:t>
            </a:r>
            <a:endParaRPr kumimoji="0" lang="en-US" altLang="da-DK" sz="1600" b="1" i="0" u="none" strike="noStrike" cap="none" normalizeH="0" baseline="0" dirty="0">
              <a:ln>
                <a:noFill/>
              </a:ln>
              <a:solidFill>
                <a:schemeClr val="tx1"/>
              </a:solidFill>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A comma-separated list of directories in which log data is kept. If you have multiple disks, list all directories under each disk.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Review the following setting in the Advanced </a:t>
            </a:r>
            <a:r>
              <a:rPr kumimoji="0" lang="en-US" altLang="da-DK" sz="1600" i="0" u="none" strike="noStrike" cap="none" normalizeH="0" baseline="0" dirty="0" err="1">
                <a:ln>
                  <a:noFill/>
                </a:ln>
                <a:solidFill>
                  <a:schemeClr val="tx1"/>
                </a:solidFill>
                <a:effectLst/>
                <a:latin typeface="+mn-lt"/>
                <a:cs typeface="Courier New" panose="02070309020205020404" pitchFamily="49" charset="0"/>
              </a:rPr>
              <a:t>kafka</a:t>
            </a:r>
            <a:r>
              <a:rPr kumimoji="0" lang="en-US" altLang="da-DK" sz="1600" i="0" u="none" strike="noStrike" cap="none" normalizeH="0" baseline="0" dirty="0">
                <a:ln>
                  <a:noFill/>
                </a:ln>
                <a:solidFill>
                  <a:schemeClr val="tx1"/>
                </a:solidFill>
                <a:effectLst/>
                <a:latin typeface="+mn-lt"/>
                <a:cs typeface="Courier New" panose="02070309020205020404" pitchFamily="49" charset="0"/>
              </a:rPr>
              <a:t>-broker category, and modify as needed: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a-DK" sz="1600" i="0" u="none" strike="noStrike" cap="none" normalizeH="0" baseline="0" dirty="0">
              <a:ln>
                <a:noFill/>
              </a:ln>
              <a:solidFill>
                <a:schemeClr val="tx1"/>
              </a:solidFill>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b="1" i="0" u="none" strike="noStrike" cap="none" normalizeH="0" baseline="0" dirty="0" err="1">
                <a:ln>
                  <a:noFill/>
                </a:ln>
                <a:solidFill>
                  <a:schemeClr val="tx1"/>
                </a:solidFill>
                <a:effectLst/>
                <a:latin typeface="+mn-lt"/>
                <a:cs typeface="Courier New" panose="02070309020205020404" pitchFamily="49" charset="0"/>
              </a:rPr>
              <a:t>log.retention.bytes</a:t>
            </a:r>
            <a:endParaRPr kumimoji="0" lang="en-US" altLang="da-DK" sz="1600" b="1" i="0" u="none" strike="noStrike" cap="none" normalizeH="0" baseline="0" dirty="0">
              <a:ln>
                <a:noFill/>
              </a:ln>
              <a:solidFill>
                <a:schemeClr val="tx1"/>
              </a:solidFill>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The amount of data to retain in the log for each topic partition. By default, log size is unlimited.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Note that this is the limit for each partition, so multiply this value by the number of partitions to calculate the total data retained for the topic.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If </a:t>
            </a:r>
            <a:r>
              <a:rPr kumimoji="0" lang="en-US" altLang="da-DK" sz="1600" i="1" u="none" strike="noStrike" cap="none" normalizeH="0" baseline="0" dirty="0" err="1">
                <a:ln>
                  <a:noFill/>
                </a:ln>
                <a:solidFill>
                  <a:schemeClr val="tx1"/>
                </a:solidFill>
                <a:effectLst/>
                <a:latin typeface="+mn-lt"/>
                <a:cs typeface="Courier New" panose="02070309020205020404" pitchFamily="49" charset="0"/>
              </a:rPr>
              <a:t>log.retention.hours</a:t>
            </a:r>
            <a:r>
              <a:rPr kumimoji="0" lang="en-US" altLang="da-DK" sz="1600" i="0" u="none" strike="noStrike" cap="none" normalizeH="0" baseline="0" dirty="0">
                <a:ln>
                  <a:noFill/>
                </a:ln>
                <a:solidFill>
                  <a:schemeClr val="tx1"/>
                </a:solidFill>
                <a:effectLst/>
                <a:latin typeface="+mn-lt"/>
                <a:cs typeface="Courier New" panose="02070309020205020404" pitchFamily="49" charset="0"/>
              </a:rPr>
              <a:t> and </a:t>
            </a:r>
            <a:r>
              <a:rPr kumimoji="0" lang="en-US" altLang="da-DK" sz="1600" i="1" u="none" strike="noStrike" cap="none" normalizeH="0" baseline="0" dirty="0" err="1">
                <a:ln>
                  <a:noFill/>
                </a:ln>
                <a:solidFill>
                  <a:schemeClr val="tx1"/>
                </a:solidFill>
                <a:effectLst/>
                <a:latin typeface="+mn-lt"/>
                <a:cs typeface="Courier New" panose="02070309020205020404" pitchFamily="49" charset="0"/>
              </a:rPr>
              <a:t>log.retention.bytes</a:t>
            </a:r>
            <a:r>
              <a:rPr kumimoji="0" lang="en-US" altLang="da-DK" sz="1600" i="0" u="none" strike="noStrike" cap="none" normalizeH="0" baseline="0" dirty="0">
                <a:ln>
                  <a:noFill/>
                </a:ln>
                <a:solidFill>
                  <a:schemeClr val="tx1"/>
                </a:solidFill>
                <a:effectLst/>
                <a:latin typeface="+mn-lt"/>
                <a:cs typeface="Courier New" panose="02070309020205020404" pitchFamily="49" charset="0"/>
              </a:rPr>
              <a:t> are both set, Kafka deletes a segment when either limit is exceeded.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a-DK" sz="1600" i="0" u="none" strike="noStrike" cap="none" normalizeH="0" baseline="0" dirty="0">
              <a:ln>
                <a:noFill/>
              </a:ln>
              <a:solidFill>
                <a:schemeClr val="tx1"/>
              </a:solidFill>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b="1" i="0" u="none" strike="noStrike" cap="none" normalizeH="0" baseline="0" dirty="0" err="1">
                <a:ln>
                  <a:noFill/>
                </a:ln>
                <a:solidFill>
                  <a:schemeClr val="tx1"/>
                </a:solidFill>
                <a:effectLst/>
                <a:latin typeface="+mn-lt"/>
                <a:cs typeface="Courier New" panose="02070309020205020404" pitchFamily="49" charset="0"/>
              </a:rPr>
              <a:t>log.segment.bytes</a:t>
            </a:r>
            <a:endParaRPr kumimoji="0" lang="en-US" altLang="da-DK" sz="1600" b="1" i="0" u="none" strike="noStrike" cap="none" normalizeH="0" baseline="0" dirty="0">
              <a:ln>
                <a:noFill/>
              </a:ln>
              <a:solidFill>
                <a:schemeClr val="tx1"/>
              </a:solidFill>
              <a:effectLst/>
              <a:latin typeface="+mn-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a-DK" sz="1600" i="0" u="none" strike="noStrike" cap="none" normalizeH="0" baseline="0" dirty="0">
                <a:ln>
                  <a:noFill/>
                </a:ln>
                <a:solidFill>
                  <a:schemeClr val="tx1"/>
                </a:solidFill>
                <a:effectLst/>
                <a:latin typeface="+mn-lt"/>
                <a:cs typeface="Courier New" panose="02070309020205020404" pitchFamily="49" charset="0"/>
              </a:rPr>
              <a:t>The log for a topic partition is stored as a directory of segment files. This setting controls the maximum size of a segment file before a new segment is rolled over in the log. The default is 1 GB.</a:t>
            </a:r>
          </a:p>
        </p:txBody>
      </p:sp>
    </p:spTree>
    <p:extLst>
      <p:ext uri="{BB962C8B-B14F-4D97-AF65-F5344CB8AC3E}">
        <p14:creationId xmlns:p14="http://schemas.microsoft.com/office/powerpoint/2010/main" val="2146479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D93464-0FBE-5D08-3FF3-FBA82A3CB278}"/>
              </a:ext>
            </a:extLst>
          </p:cNvPr>
          <p:cNvSpPr>
            <a:spLocks noGrp="1"/>
          </p:cNvSpPr>
          <p:nvPr>
            <p:ph type="title"/>
          </p:nvPr>
        </p:nvSpPr>
        <p:spPr/>
        <p:txBody>
          <a:bodyPr/>
          <a:lstStyle/>
          <a:p>
            <a:r>
              <a:rPr lang="da-DK" dirty="0" err="1"/>
              <a:t>Topics</a:t>
            </a:r>
            <a:endParaRPr lang="da-DK" dirty="0"/>
          </a:p>
        </p:txBody>
      </p:sp>
      <p:sp>
        <p:nvSpPr>
          <p:cNvPr id="3" name="Pladsholder til tekst 2">
            <a:extLst>
              <a:ext uri="{FF2B5EF4-FFF2-40B4-BE49-F238E27FC236}">
                <a16:creationId xmlns:a16="http://schemas.microsoft.com/office/drawing/2014/main" id="{117235F6-DFEF-3B82-F0D8-D31E868103A8}"/>
              </a:ext>
            </a:extLst>
          </p:cNvPr>
          <p:cNvSpPr>
            <a:spLocks noGrp="1"/>
          </p:cNvSpPr>
          <p:nvPr>
            <p:ph type="body" idx="1"/>
          </p:nvPr>
        </p:nvSpPr>
        <p:spPr/>
        <p:txBody>
          <a:bodyPr/>
          <a:lstStyle/>
          <a:p>
            <a:pPr marL="12700" indent="0">
              <a:buNone/>
            </a:pPr>
            <a:r>
              <a:rPr lang="en-US" sz="1600" b="0" i="0" dirty="0">
                <a:solidFill>
                  <a:srgbClr val="374151"/>
                </a:solidFill>
                <a:effectLst/>
                <a:latin typeface="+mn-lt"/>
              </a:rPr>
              <a:t>In Apache Kafka, topics are fundamental constructs that play a central role in organizing and categorizing messages (events) within the Kafka messaging system. Topics provide a way to classify and publish messages, making it easier for producers to send data to specific categories and for consumers to subscribe to the data they are interested in.</a:t>
            </a:r>
            <a:endParaRPr lang="da-DK" sz="1600" dirty="0">
              <a:solidFill>
                <a:srgbClr val="374151"/>
              </a:solidFill>
              <a:latin typeface="+mn-lt"/>
            </a:endParaRPr>
          </a:p>
          <a:p>
            <a:pPr marL="12700" indent="0" algn="l">
              <a:buNone/>
            </a:pPr>
            <a:r>
              <a:rPr lang="en-US" sz="1600" b="0" i="0" dirty="0">
                <a:solidFill>
                  <a:srgbClr val="374151"/>
                </a:solidFill>
                <a:effectLst/>
                <a:latin typeface="+mn-lt"/>
              </a:rPr>
              <a:t>Kafka topics act as logical channels or categories to which messages are published by producers and from which messages are consumed by consumers.</a:t>
            </a:r>
          </a:p>
          <a:p>
            <a:pPr marL="12700" indent="0" algn="l">
              <a:buNone/>
            </a:pPr>
            <a:r>
              <a:rPr lang="en-US" sz="1600" b="0" i="0" dirty="0">
                <a:solidFill>
                  <a:srgbClr val="374151"/>
                </a:solidFill>
                <a:effectLst/>
                <a:latin typeface="+mn-lt"/>
              </a:rPr>
              <a:t>Topics are used to categorize and organize messages, making it possible to segregate different types of data within a Kafka cluster.</a:t>
            </a:r>
          </a:p>
          <a:p>
            <a:pPr marL="12700" indent="0">
              <a:buNone/>
            </a:pPr>
            <a:endParaRPr lang="da-DK" sz="1600" dirty="0">
              <a:latin typeface="+mn-lt"/>
            </a:endParaRPr>
          </a:p>
        </p:txBody>
      </p:sp>
      <p:pic>
        <p:nvPicPr>
          <p:cNvPr id="5" name="Billede 4">
            <a:extLst>
              <a:ext uri="{FF2B5EF4-FFF2-40B4-BE49-F238E27FC236}">
                <a16:creationId xmlns:a16="http://schemas.microsoft.com/office/drawing/2014/main" id="{107F8FB5-2B3D-E692-D2EA-9702A2E92EF2}"/>
              </a:ext>
            </a:extLst>
          </p:cNvPr>
          <p:cNvPicPr>
            <a:picLocks/>
          </p:cNvPicPr>
          <p:nvPr/>
        </p:nvPicPr>
        <p:blipFill>
          <a:blip r:embed="rId2"/>
          <a:stretch>
            <a:fillRect/>
          </a:stretch>
        </p:blipFill>
        <p:spPr>
          <a:xfrm>
            <a:off x="1744579" y="3510185"/>
            <a:ext cx="6296025" cy="2581275"/>
          </a:xfrm>
          <a:prstGeom prst="rect">
            <a:avLst/>
          </a:prstGeom>
        </p:spPr>
      </p:pic>
    </p:spTree>
    <p:extLst>
      <p:ext uri="{BB962C8B-B14F-4D97-AF65-F5344CB8AC3E}">
        <p14:creationId xmlns:p14="http://schemas.microsoft.com/office/powerpoint/2010/main" val="3049156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2" y="1052512"/>
            <a:ext cx="7534387" cy="5184775"/>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List log information</a:t>
            </a:r>
          </a:p>
          <a:p>
            <a:pPr lvl="1">
              <a:lnSpc>
                <a:spcPct val="107000"/>
              </a:lnSpc>
              <a:spcAft>
                <a:spcPts val="800"/>
              </a:spcAft>
            </a:pPr>
            <a:r>
              <a:rPr lang="en-US" sz="1400" kern="100" dirty="0">
                <a:latin typeface="Arial" panose="020B0604020202020204" pitchFamily="34" charset="0"/>
                <a:ea typeface="Calibri" panose="020F0502020204030204" pitchFamily="34" charset="0"/>
                <a:cs typeface="Times New Roman" panose="02020603050405020304" pitchFamily="18" charset="0"/>
              </a:rPr>
              <a:t>Open </a:t>
            </a:r>
            <a:r>
              <a:rPr lang="en-US" sz="1400" kern="100" dirty="0" err="1">
                <a:latin typeface="Arial" panose="020B0604020202020204" pitchFamily="34" charset="0"/>
                <a:ea typeface="Calibri" panose="020F0502020204030204" pitchFamily="34" charset="0"/>
                <a:cs typeface="Times New Roman" panose="02020603050405020304" pitchFamily="18" charset="0"/>
              </a:rPr>
              <a:t>powershell</a:t>
            </a:r>
            <a:r>
              <a:rPr lang="en-US" sz="1400" kern="100" dirty="0">
                <a:latin typeface="Arial" panose="020B0604020202020204" pitchFamily="34" charset="0"/>
                <a:ea typeface="Calibri" panose="020F0502020204030204" pitchFamily="34" charset="0"/>
                <a:cs typeface="Times New Roman" panose="02020603050405020304" pitchFamily="18" charset="0"/>
              </a:rPr>
              <a:t> and navigate to &lt;project-folder&gt;/docker</a:t>
            </a:r>
          </a:p>
          <a:p>
            <a:pPr lvl="1">
              <a:lnSpc>
                <a:spcPct val="107000"/>
              </a:lnSpc>
              <a:spcAft>
                <a:spcPts val="800"/>
              </a:spcAft>
            </a:pPr>
            <a:r>
              <a:rPr lang="en-US" sz="1400" kern="100" dirty="0">
                <a:latin typeface="Arial" panose="020B0604020202020204" pitchFamily="34" charset="0"/>
                <a:ea typeface="Calibri" panose="020F0502020204030204" pitchFamily="34" charset="0"/>
                <a:cs typeface="Times New Roman" panose="02020603050405020304" pitchFamily="18" charset="0"/>
              </a:rPr>
              <a:t>Type </a:t>
            </a:r>
            <a:r>
              <a:rPr lang="en-US" sz="1400" b="1" kern="100" dirty="0">
                <a:latin typeface="Arial" panose="020B0604020202020204" pitchFamily="34" charset="0"/>
                <a:ea typeface="Calibri" panose="020F0502020204030204" pitchFamily="34" charset="0"/>
                <a:cs typeface="Times New Roman" panose="02020603050405020304" pitchFamily="18" charset="0"/>
              </a:rPr>
              <a:t>.\kafka-log-dirs.bat --topic-list my-topic --describe</a:t>
            </a:r>
          </a:p>
          <a:p>
            <a:pPr lvl="1">
              <a:lnSpc>
                <a:spcPct val="107000"/>
              </a:lnSpc>
              <a:spcAft>
                <a:spcPts val="800"/>
              </a:spcAft>
            </a:pPr>
            <a:r>
              <a:rPr lang="en-US" sz="1400" kern="100" dirty="0">
                <a:latin typeface="Arial" panose="020B0604020202020204" pitchFamily="34" charset="0"/>
                <a:ea typeface="Calibri" panose="020F0502020204030204" pitchFamily="34" charset="0"/>
                <a:cs typeface="Times New Roman" panose="02020603050405020304" pitchFamily="18" charset="0"/>
              </a:rPr>
              <a:t>You should now be able to see a description of how partitions for the topic have been created on the two brokers, like the below dump:</a:t>
            </a:r>
          </a:p>
          <a:p>
            <a:pPr lvl="1">
              <a:lnSpc>
                <a:spcPct val="107000"/>
              </a:lnSpc>
              <a:spcAft>
                <a:spcPts val="800"/>
              </a:spcAft>
            </a:pPr>
            <a:r>
              <a:rPr lang="en-US" sz="1400" kern="100" dirty="0">
                <a:latin typeface="Arial" panose="020B0604020202020204" pitchFamily="34" charset="0"/>
                <a:ea typeface="Calibri" panose="020F0502020204030204" pitchFamily="34" charset="0"/>
                <a:cs typeface="Times New Roman" panose="02020603050405020304" pitchFamily="18" charset="0"/>
              </a:rPr>
              <a:t>Type </a:t>
            </a:r>
            <a:r>
              <a:rPr lang="sv-SE" sz="1400" b="1" kern="100" dirty="0" err="1">
                <a:latin typeface="Arial" panose="020B0604020202020204" pitchFamily="34" charset="0"/>
                <a:ea typeface="Calibri" panose="020F0502020204030204" pitchFamily="34" charset="0"/>
                <a:cs typeface="Times New Roman" panose="02020603050405020304" pitchFamily="18" charset="0"/>
              </a:rPr>
              <a:t>docker</a:t>
            </a:r>
            <a:r>
              <a:rPr lang="sv-SE" sz="1400" b="1" kern="100" dirty="0">
                <a:latin typeface="Arial" panose="020B0604020202020204" pitchFamily="34" charset="0"/>
                <a:ea typeface="Calibri" panose="020F0502020204030204" pitchFamily="34" charset="0"/>
                <a:cs typeface="Times New Roman" panose="02020603050405020304" pitchFamily="18" charset="0"/>
              </a:rPr>
              <a:t> </a:t>
            </a:r>
            <a:r>
              <a:rPr lang="sv-SE" sz="1400" b="1" kern="100" dirty="0" err="1">
                <a:latin typeface="Arial" panose="020B0604020202020204" pitchFamily="34" charset="0"/>
                <a:ea typeface="Calibri" panose="020F0502020204030204" pitchFamily="34" charset="0"/>
                <a:cs typeface="Times New Roman" panose="02020603050405020304" pitchFamily="18" charset="0"/>
              </a:rPr>
              <a:t>exec</a:t>
            </a:r>
            <a:r>
              <a:rPr lang="sv-SE" sz="1400" b="1" kern="100" dirty="0">
                <a:latin typeface="Arial" panose="020B0604020202020204" pitchFamily="34" charset="0"/>
                <a:ea typeface="Calibri" panose="020F0502020204030204" pitchFamily="34" charset="0"/>
                <a:cs typeface="Times New Roman" panose="02020603050405020304" pitchFamily="18" charset="0"/>
              </a:rPr>
              <a:t> kafka1 </a:t>
            </a:r>
            <a:r>
              <a:rPr lang="sv-SE" sz="1400" b="1" kern="100" dirty="0" err="1">
                <a:latin typeface="Arial" panose="020B0604020202020204" pitchFamily="34" charset="0"/>
                <a:ea typeface="Calibri" panose="020F0502020204030204" pitchFamily="34" charset="0"/>
                <a:cs typeface="Times New Roman" panose="02020603050405020304" pitchFamily="18" charset="0"/>
              </a:rPr>
              <a:t>ls</a:t>
            </a:r>
            <a:r>
              <a:rPr lang="sv-SE" sz="1400" b="1" kern="100" dirty="0">
                <a:latin typeface="Arial" panose="020B0604020202020204" pitchFamily="34" charset="0"/>
                <a:ea typeface="Calibri" panose="020F0502020204030204" pitchFamily="34" charset="0"/>
                <a:cs typeface="Times New Roman" panose="02020603050405020304" pitchFamily="18" charset="0"/>
              </a:rPr>
              <a:t> /var/</a:t>
            </a:r>
            <a:r>
              <a:rPr lang="sv-SE" sz="1400" b="1" kern="100" dirty="0" err="1">
                <a:latin typeface="Arial" panose="020B0604020202020204" pitchFamily="34" charset="0"/>
                <a:ea typeface="Calibri" panose="020F0502020204030204" pitchFamily="34" charset="0"/>
                <a:cs typeface="Times New Roman" panose="02020603050405020304" pitchFamily="18" charset="0"/>
              </a:rPr>
              <a:t>lib</a:t>
            </a:r>
            <a:r>
              <a:rPr lang="sv-SE" sz="1400" b="1" kern="100" dirty="0">
                <a:latin typeface="Arial" panose="020B0604020202020204" pitchFamily="34" charset="0"/>
                <a:ea typeface="Calibri" panose="020F0502020204030204" pitchFamily="34" charset="0"/>
                <a:cs typeface="Times New Roman" panose="02020603050405020304" pitchFamily="18" charset="0"/>
              </a:rPr>
              <a:t>/</a:t>
            </a:r>
            <a:r>
              <a:rPr lang="sv-SE" sz="1400" b="1" kern="100" dirty="0" err="1">
                <a:latin typeface="Arial" panose="020B0604020202020204" pitchFamily="34" charset="0"/>
                <a:ea typeface="Calibri" panose="020F0502020204030204" pitchFamily="34" charset="0"/>
                <a:cs typeface="Times New Roman" panose="02020603050405020304" pitchFamily="18" charset="0"/>
              </a:rPr>
              <a:t>kafka</a:t>
            </a:r>
            <a:r>
              <a:rPr lang="sv-SE" sz="1400" b="1" kern="100" dirty="0">
                <a:latin typeface="Arial" panose="020B0604020202020204" pitchFamily="34" charset="0"/>
                <a:ea typeface="Calibri" panose="020F0502020204030204" pitchFamily="34" charset="0"/>
                <a:cs typeface="Times New Roman" panose="02020603050405020304" pitchFamily="18" charset="0"/>
              </a:rPr>
              <a:t>/data/ </a:t>
            </a:r>
            <a:r>
              <a:rPr lang="sv-SE" sz="1400" kern="100" dirty="0">
                <a:latin typeface="Arial" panose="020B0604020202020204" pitchFamily="34" charset="0"/>
                <a:ea typeface="Calibri" panose="020F0502020204030204" pitchFamily="34" charset="0"/>
                <a:cs typeface="Times New Roman" panose="02020603050405020304" pitchFamily="18" charset="0"/>
              </a:rPr>
              <a:t>to </a:t>
            </a:r>
            <a:r>
              <a:rPr lang="sv-SE" sz="1400" kern="100" dirty="0" err="1">
                <a:latin typeface="Arial" panose="020B0604020202020204" pitchFamily="34" charset="0"/>
                <a:ea typeface="Calibri" panose="020F0502020204030204" pitchFamily="34" charset="0"/>
                <a:cs typeface="Times New Roman" panose="02020603050405020304" pitchFamily="18" charset="0"/>
              </a:rPr>
              <a:t>see</a:t>
            </a:r>
            <a:r>
              <a:rPr lang="sv-SE" sz="1400" kern="100" dirty="0">
                <a:latin typeface="Arial" panose="020B0604020202020204" pitchFamily="34" charset="0"/>
                <a:ea typeface="Calibri" panose="020F0502020204030204" pitchFamily="34" charset="0"/>
                <a:cs typeface="Times New Roman" panose="02020603050405020304" pitchFamily="18" charset="0"/>
              </a:rPr>
              <a:t> all partition folders in the </a:t>
            </a:r>
            <a:r>
              <a:rPr lang="sv-SE" sz="1400" kern="100" dirty="0" err="1">
                <a:latin typeface="Arial" panose="020B0604020202020204" pitchFamily="34" charset="0"/>
                <a:ea typeface="Calibri" panose="020F0502020204030204" pitchFamily="34" charset="0"/>
                <a:cs typeface="Times New Roman" panose="02020603050405020304" pitchFamily="18" charset="0"/>
              </a:rPr>
              <a:t>broker</a:t>
            </a:r>
            <a:r>
              <a:rPr lang="sv-SE" sz="1400" kern="100" dirty="0">
                <a:latin typeface="Arial" panose="020B0604020202020204" pitchFamily="34" charset="0"/>
                <a:ea typeface="Calibri" panose="020F0502020204030204" pitchFamily="34" charset="0"/>
                <a:cs typeface="Times New Roman" panose="02020603050405020304" pitchFamily="18" charset="0"/>
              </a:rPr>
              <a:t>. </a:t>
            </a:r>
            <a:r>
              <a:rPr lang="sv-SE" sz="1400" kern="100" dirty="0" err="1">
                <a:latin typeface="Arial" panose="020B0604020202020204" pitchFamily="34" charset="0"/>
                <a:ea typeface="Calibri" panose="020F0502020204030204" pitchFamily="34" charset="0"/>
                <a:cs typeface="Times New Roman" panose="02020603050405020304" pitchFamily="18" charset="0"/>
              </a:rPr>
              <a:t>Choose</a:t>
            </a:r>
            <a:r>
              <a:rPr lang="sv-SE" sz="1400" kern="100" dirty="0">
                <a:latin typeface="Arial" panose="020B0604020202020204" pitchFamily="34" charset="0"/>
                <a:ea typeface="Calibri" panose="020F0502020204030204" pitchFamily="34" charset="0"/>
                <a:cs typeface="Times New Roman" panose="02020603050405020304" pitchFamily="18" charset="0"/>
              </a:rPr>
              <a:t> </a:t>
            </a:r>
            <a:r>
              <a:rPr lang="sv-SE" sz="1400" kern="100" dirty="0" err="1">
                <a:latin typeface="Arial" panose="020B0604020202020204" pitchFamily="34" charset="0"/>
                <a:ea typeface="Calibri" panose="020F0502020204030204" pitchFamily="34" charset="0"/>
                <a:cs typeface="Times New Roman" panose="02020603050405020304" pitchFamily="18" charset="0"/>
              </a:rPr>
              <a:t>one</a:t>
            </a:r>
            <a:r>
              <a:rPr lang="sv-SE" sz="1400" kern="100" dirty="0">
                <a:latin typeface="Arial" panose="020B0604020202020204" pitchFamily="34" charset="0"/>
                <a:ea typeface="Calibri" panose="020F0502020204030204" pitchFamily="34" charset="0"/>
                <a:cs typeface="Times New Roman" panose="02020603050405020304" pitchFamily="18" charset="0"/>
              </a:rPr>
              <a:t> </a:t>
            </a:r>
            <a:r>
              <a:rPr lang="sv-SE" sz="1400" kern="100" dirty="0" err="1">
                <a:latin typeface="Arial" panose="020B0604020202020204" pitchFamily="34" charset="0"/>
                <a:ea typeface="Calibri" panose="020F0502020204030204" pitchFamily="34" charset="0"/>
                <a:cs typeface="Times New Roman" panose="02020603050405020304" pitchFamily="18" charset="0"/>
              </a:rPr>
              <a:t>of</a:t>
            </a:r>
            <a:r>
              <a:rPr lang="sv-SE" sz="1400" kern="100" dirty="0">
                <a:latin typeface="Arial" panose="020B0604020202020204" pitchFamily="34" charset="0"/>
                <a:ea typeface="Calibri" panose="020F0502020204030204" pitchFamily="34" charset="0"/>
                <a:cs typeface="Times New Roman" panose="02020603050405020304" pitchFamily="18" charset="0"/>
              </a:rPr>
              <a:t> </a:t>
            </a:r>
            <a:r>
              <a:rPr lang="sv-SE" sz="1400" kern="100" dirty="0" err="1">
                <a:latin typeface="Arial" panose="020B0604020202020204" pitchFamily="34" charset="0"/>
                <a:ea typeface="Calibri" panose="020F0502020204030204" pitchFamily="34" charset="0"/>
                <a:cs typeface="Times New Roman" panose="02020603050405020304" pitchFamily="18" charset="0"/>
              </a:rPr>
              <a:t>them</a:t>
            </a:r>
            <a:r>
              <a:rPr lang="sv-SE" sz="1400" kern="100" dirty="0">
                <a:latin typeface="Arial" panose="020B0604020202020204" pitchFamily="34" charset="0"/>
                <a:ea typeface="Calibri" panose="020F0502020204030204" pitchFamily="34" charset="0"/>
                <a:cs typeface="Times New Roman" panose="02020603050405020304" pitchFamily="18" charset="0"/>
              </a:rPr>
              <a:t> and </a:t>
            </a:r>
            <a:r>
              <a:rPr lang="sv-SE" sz="1400" kern="100" dirty="0" err="1">
                <a:latin typeface="Arial" panose="020B0604020202020204" pitchFamily="34" charset="0"/>
                <a:ea typeface="Calibri" panose="020F0502020204030204" pitchFamily="34" charset="0"/>
                <a:cs typeface="Times New Roman" panose="02020603050405020304" pitchFamily="18" charset="0"/>
              </a:rPr>
              <a:t>navigate</a:t>
            </a:r>
            <a:r>
              <a:rPr lang="sv-SE" sz="1400" kern="100" dirty="0">
                <a:latin typeface="Arial" panose="020B0604020202020204" pitchFamily="34" charset="0"/>
                <a:ea typeface="Calibri" panose="020F0502020204030204" pitchFamily="34" charset="0"/>
                <a:cs typeface="Times New Roman" panose="02020603050405020304" pitchFamily="18" charset="0"/>
              </a:rPr>
              <a:t> </a:t>
            </a:r>
            <a:r>
              <a:rPr lang="sv-SE" sz="1400" kern="100" dirty="0" err="1">
                <a:latin typeface="Arial" panose="020B0604020202020204" pitchFamily="34" charset="0"/>
                <a:ea typeface="Calibri" panose="020F0502020204030204" pitchFamily="34" charset="0"/>
                <a:cs typeface="Times New Roman" panose="02020603050405020304" pitchFamily="18" charset="0"/>
              </a:rPr>
              <a:t>into</a:t>
            </a:r>
            <a:r>
              <a:rPr lang="sv-SE" sz="1400" kern="100" dirty="0">
                <a:latin typeface="Arial" panose="020B0604020202020204" pitchFamily="34" charset="0"/>
                <a:ea typeface="Calibri" panose="020F0502020204030204" pitchFamily="34" charset="0"/>
                <a:cs typeface="Times New Roman" panose="02020603050405020304" pitchFamily="18" charset="0"/>
              </a:rPr>
              <a:t> it </a:t>
            </a:r>
          </a:p>
          <a:p>
            <a:pPr lvl="1">
              <a:lnSpc>
                <a:spcPct val="107000"/>
              </a:lnSpc>
              <a:spcAft>
                <a:spcPts val="800"/>
              </a:spcAft>
            </a:pPr>
            <a:r>
              <a:rPr lang="sv-SE" sz="1400" b="1" kern="100" dirty="0">
                <a:latin typeface="Arial" panose="020B0604020202020204" pitchFamily="34" charset="0"/>
                <a:ea typeface="Calibri" panose="020F0502020204030204" pitchFamily="34" charset="0"/>
                <a:cs typeface="Times New Roman" panose="02020603050405020304" pitchFamily="18" charset="0"/>
              </a:rPr>
              <a:t>NB: </a:t>
            </a:r>
            <a:r>
              <a:rPr lang="sv-SE" sz="1400" kern="100" dirty="0" err="1">
                <a:latin typeface="Arial" panose="020B0604020202020204" pitchFamily="34" charset="0"/>
                <a:ea typeface="Calibri" panose="020F0502020204030204" pitchFamily="34" charset="0"/>
                <a:cs typeface="Times New Roman" panose="02020603050405020304" pitchFamily="18" charset="0"/>
              </a:rPr>
              <a:t>you</a:t>
            </a:r>
            <a:r>
              <a:rPr lang="sv-SE" sz="1400" kern="100" dirty="0">
                <a:latin typeface="Arial" panose="020B0604020202020204" pitchFamily="34" charset="0"/>
                <a:ea typeface="Calibri" panose="020F0502020204030204" pitchFamily="34" charset="0"/>
                <a:cs typeface="Times New Roman" panose="02020603050405020304" pitchFamily="18" charset="0"/>
              </a:rPr>
              <a:t> </a:t>
            </a:r>
            <a:r>
              <a:rPr lang="sv-SE" sz="1400" kern="100" dirty="0" err="1">
                <a:latin typeface="Arial" panose="020B0604020202020204" pitchFamily="34" charset="0"/>
                <a:ea typeface="Calibri" panose="020F0502020204030204" pitchFamily="34" charset="0"/>
                <a:cs typeface="Times New Roman" panose="02020603050405020304" pitchFamily="18" charset="0"/>
              </a:rPr>
              <a:t>can</a:t>
            </a:r>
            <a:r>
              <a:rPr lang="sv-SE" sz="1400" kern="100" dirty="0">
                <a:latin typeface="Arial" panose="020B0604020202020204" pitchFamily="34" charset="0"/>
                <a:ea typeface="Calibri" panose="020F0502020204030204" pitchFamily="34" charset="0"/>
                <a:cs typeface="Times New Roman" panose="02020603050405020304" pitchFamily="18" charset="0"/>
              </a:rPr>
              <a:t> </a:t>
            </a:r>
            <a:r>
              <a:rPr lang="sv-SE" sz="1400" kern="100" dirty="0" err="1">
                <a:latin typeface="Arial" panose="020B0604020202020204" pitchFamily="34" charset="0"/>
                <a:ea typeface="Calibri" panose="020F0502020204030204" pitchFamily="34" charset="0"/>
                <a:cs typeface="Times New Roman" panose="02020603050405020304" pitchFamily="18" charset="0"/>
              </a:rPr>
              <a:t>also</a:t>
            </a:r>
            <a:r>
              <a:rPr lang="sv-SE" sz="1400" kern="100" dirty="0">
                <a:latin typeface="Arial" panose="020B0604020202020204" pitchFamily="34" charset="0"/>
                <a:ea typeface="Calibri" panose="020F0502020204030204" pitchFamily="34" charset="0"/>
                <a:cs typeface="Times New Roman" panose="02020603050405020304" pitchFamily="18" charset="0"/>
              </a:rPr>
              <a:t> </a:t>
            </a:r>
            <a:r>
              <a:rPr lang="sv-SE" sz="1400" kern="100" dirty="0" err="1">
                <a:latin typeface="Arial" panose="020B0604020202020204" pitchFamily="34" charset="0"/>
                <a:ea typeface="Calibri" panose="020F0502020204030204" pitchFamily="34" charset="0"/>
                <a:cs typeface="Times New Roman" panose="02020603050405020304" pitchFamily="18" charset="0"/>
              </a:rPr>
              <a:t>use</a:t>
            </a:r>
            <a:r>
              <a:rPr lang="sv-SE" sz="1400" kern="100" dirty="0">
                <a:latin typeface="Arial" panose="020B0604020202020204" pitchFamily="34" charset="0"/>
                <a:ea typeface="Calibri" panose="020F0502020204030204" pitchFamily="34" charset="0"/>
                <a:cs typeface="Times New Roman" panose="02020603050405020304" pitchFamily="18" charset="0"/>
              </a:rPr>
              <a:t> </a:t>
            </a:r>
            <a:r>
              <a:rPr lang="sv-SE" sz="1400" kern="100" dirty="0" err="1">
                <a:latin typeface="Arial" panose="020B0604020202020204" pitchFamily="34" charset="0"/>
                <a:ea typeface="Calibri" panose="020F0502020204030204" pitchFamily="34" charset="0"/>
                <a:cs typeface="Times New Roman" panose="02020603050405020304" pitchFamily="18" charset="0"/>
              </a:rPr>
              <a:t>Docker</a:t>
            </a:r>
            <a:r>
              <a:rPr lang="sv-SE" sz="1400" kern="100" dirty="0">
                <a:latin typeface="Arial" panose="020B0604020202020204" pitchFamily="34" charset="0"/>
                <a:ea typeface="Calibri" panose="020F0502020204030204" pitchFamily="34" charset="0"/>
                <a:cs typeface="Times New Roman" panose="02020603050405020304" pitchFamily="18" charset="0"/>
              </a:rPr>
              <a:t> Desktop to </a:t>
            </a:r>
            <a:r>
              <a:rPr lang="sv-SE" sz="1400" kern="100" dirty="0" err="1">
                <a:latin typeface="Arial" panose="020B0604020202020204" pitchFamily="34" charset="0"/>
                <a:ea typeface="Calibri" panose="020F0502020204030204" pitchFamily="34" charset="0"/>
                <a:cs typeface="Times New Roman" panose="02020603050405020304" pitchFamily="18" charset="0"/>
              </a:rPr>
              <a:t>navigate</a:t>
            </a:r>
            <a:r>
              <a:rPr lang="sv-SE" sz="1400" kern="100" dirty="0">
                <a:latin typeface="Arial" panose="020B0604020202020204" pitchFamily="34" charset="0"/>
                <a:ea typeface="Calibri" panose="020F0502020204030204" pitchFamily="34" charset="0"/>
                <a:cs typeface="Times New Roman" panose="02020603050405020304" pitchFamily="18" charset="0"/>
              </a:rPr>
              <a:t> the </a:t>
            </a:r>
            <a:r>
              <a:rPr lang="sv-SE" sz="1400" kern="100" dirty="0" err="1">
                <a:latin typeface="Arial" panose="020B0604020202020204" pitchFamily="34" charset="0"/>
                <a:ea typeface="Calibri" panose="020F0502020204030204" pitchFamily="34" charset="0"/>
                <a:cs typeface="Times New Roman" panose="02020603050405020304" pitchFamily="18" charset="0"/>
              </a:rPr>
              <a:t>file-structure</a:t>
            </a:r>
            <a:r>
              <a:rPr lang="sv-SE" sz="1400" kern="100" dirty="0">
                <a:latin typeface="Arial" panose="020B0604020202020204" pitchFamily="34" charset="0"/>
                <a:ea typeface="Calibri" panose="020F0502020204030204" pitchFamily="34" charset="0"/>
                <a:cs typeface="Times New Roman" panose="02020603050405020304" pitchFamily="18" charset="0"/>
              </a:rPr>
              <a:t> </a:t>
            </a:r>
            <a:r>
              <a:rPr lang="sv-SE" sz="1400" kern="100" dirty="0" err="1">
                <a:latin typeface="Arial" panose="020B0604020202020204" pitchFamily="34" charset="0"/>
                <a:ea typeface="Calibri" panose="020F0502020204030204" pitchFamily="34" charset="0"/>
                <a:cs typeface="Times New Roman" panose="02020603050405020304" pitchFamily="18" charset="0"/>
              </a:rPr>
              <a:t>of</a:t>
            </a:r>
            <a:r>
              <a:rPr lang="sv-SE" sz="1400" kern="100" dirty="0">
                <a:latin typeface="Arial" panose="020B0604020202020204" pitchFamily="34" charset="0"/>
                <a:ea typeface="Calibri" panose="020F0502020204030204" pitchFamily="34" charset="0"/>
                <a:cs typeface="Times New Roman" panose="02020603050405020304" pitchFamily="18" charset="0"/>
              </a:rPr>
              <a:t> the </a:t>
            </a:r>
            <a:r>
              <a:rPr lang="sv-SE" sz="1400" kern="100" dirty="0" err="1">
                <a:latin typeface="Arial" panose="020B0604020202020204" pitchFamily="34" charset="0"/>
                <a:ea typeface="Calibri" panose="020F0502020204030204" pitchFamily="34" charset="0"/>
                <a:cs typeface="Times New Roman" panose="02020603050405020304" pitchFamily="18" charset="0"/>
              </a:rPr>
              <a:t>kafka</a:t>
            </a:r>
            <a:r>
              <a:rPr lang="sv-SE" sz="1400" kern="100" dirty="0">
                <a:latin typeface="Arial" panose="020B0604020202020204" pitchFamily="34" charset="0"/>
                <a:ea typeface="Calibri" panose="020F0502020204030204" pitchFamily="34" charset="0"/>
                <a:cs typeface="Times New Roman" panose="02020603050405020304" pitchFamily="18" charset="0"/>
              </a:rPr>
              <a:t> container</a:t>
            </a: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4.7</a:t>
            </a:r>
          </a:p>
        </p:txBody>
      </p:sp>
      <p:pic>
        <p:nvPicPr>
          <p:cNvPr id="6" name="Billede 5">
            <a:extLst>
              <a:ext uri="{FF2B5EF4-FFF2-40B4-BE49-F238E27FC236}">
                <a16:creationId xmlns:a16="http://schemas.microsoft.com/office/drawing/2014/main" id="{7E593322-BBBC-E007-7464-E64890317AB4}"/>
              </a:ext>
            </a:extLst>
          </p:cNvPr>
          <p:cNvPicPr>
            <a:picLocks noChangeAspect="1"/>
          </p:cNvPicPr>
          <p:nvPr/>
        </p:nvPicPr>
        <p:blipFill>
          <a:blip r:embed="rId2"/>
          <a:stretch>
            <a:fillRect/>
          </a:stretch>
        </p:blipFill>
        <p:spPr>
          <a:xfrm>
            <a:off x="2185876" y="4295451"/>
            <a:ext cx="3593801" cy="1674060"/>
          </a:xfrm>
          <a:prstGeom prst="rect">
            <a:avLst/>
          </a:prstGeom>
        </p:spPr>
      </p:pic>
    </p:spTree>
    <p:extLst>
      <p:ext uri="{BB962C8B-B14F-4D97-AF65-F5344CB8AC3E}">
        <p14:creationId xmlns:p14="http://schemas.microsoft.com/office/powerpoint/2010/main" val="2353382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6FE55C-D6F7-9465-71D4-59352BC6A3B3}"/>
              </a:ext>
            </a:extLst>
          </p:cNvPr>
          <p:cNvSpPr>
            <a:spLocks noGrp="1"/>
          </p:cNvSpPr>
          <p:nvPr>
            <p:ph type="title"/>
          </p:nvPr>
        </p:nvSpPr>
        <p:spPr/>
        <p:txBody>
          <a:bodyPr/>
          <a:lstStyle/>
          <a:p>
            <a:r>
              <a:rPr lang="en-US" dirty="0"/>
              <a:t>Agenda</a:t>
            </a:r>
          </a:p>
        </p:txBody>
      </p:sp>
      <p:sp>
        <p:nvSpPr>
          <p:cNvPr id="3" name="Pladsholder til tekst 2">
            <a:extLst>
              <a:ext uri="{FF2B5EF4-FFF2-40B4-BE49-F238E27FC236}">
                <a16:creationId xmlns:a16="http://schemas.microsoft.com/office/drawing/2014/main" id="{1ACB58DE-CE46-347A-D34B-1DD0CD896E9F}"/>
              </a:ext>
            </a:extLst>
          </p:cNvPr>
          <p:cNvSpPr>
            <a:spLocks noGrp="1"/>
          </p:cNvSpPr>
          <p:nvPr>
            <p:ph type="body" idx="1"/>
          </p:nvPr>
        </p:nvSpPr>
        <p:spPr/>
        <p:txBody>
          <a:bodyPr/>
          <a:lstStyle/>
          <a:p>
            <a:r>
              <a:rPr lang="en-US" dirty="0">
                <a:solidFill>
                  <a:schemeClr val="bg1">
                    <a:lumMod val="75000"/>
                  </a:schemeClr>
                </a:solidFill>
              </a:rPr>
              <a:t>Topics</a:t>
            </a:r>
          </a:p>
          <a:p>
            <a:r>
              <a:rPr lang="en-US" dirty="0">
                <a:solidFill>
                  <a:schemeClr val="bg1">
                    <a:lumMod val="75000"/>
                  </a:schemeClr>
                </a:solidFill>
              </a:rPr>
              <a:t>Partitions</a:t>
            </a:r>
          </a:p>
          <a:p>
            <a:r>
              <a:rPr lang="en-US" dirty="0">
                <a:solidFill>
                  <a:schemeClr val="bg1">
                    <a:lumMod val="75000"/>
                  </a:schemeClr>
                </a:solidFill>
              </a:rPr>
              <a:t>Log segments</a:t>
            </a:r>
          </a:p>
          <a:p>
            <a:r>
              <a:rPr lang="en-US" dirty="0">
                <a:solidFill>
                  <a:schemeClr val="tx1"/>
                </a:solidFill>
              </a:rPr>
              <a:t>Optimizations</a:t>
            </a:r>
          </a:p>
          <a:p>
            <a:r>
              <a:rPr lang="en-US" dirty="0" err="1">
                <a:solidFill>
                  <a:schemeClr val="bg1">
                    <a:lumMod val="75000"/>
                  </a:schemeClr>
                </a:solidFill>
              </a:rPr>
              <a:t>Misc</a:t>
            </a:r>
            <a:endParaRPr lang="en-US" dirty="0">
              <a:solidFill>
                <a:schemeClr val="bg1">
                  <a:lumMod val="75000"/>
                </a:schemeClr>
              </a:solidFill>
            </a:endParaRPr>
          </a:p>
        </p:txBody>
      </p:sp>
      <p:pic>
        <p:nvPicPr>
          <p:cNvPr id="5" name="Billede 4">
            <a:extLst>
              <a:ext uri="{FF2B5EF4-FFF2-40B4-BE49-F238E27FC236}">
                <a16:creationId xmlns:a16="http://schemas.microsoft.com/office/drawing/2014/main" id="{505D7776-7B1B-DAD9-8E50-D76EBE9B91F3}"/>
              </a:ext>
            </a:extLst>
          </p:cNvPr>
          <p:cNvPicPr>
            <a:picLocks/>
          </p:cNvPicPr>
          <p:nvPr/>
        </p:nvPicPr>
        <p:blipFill>
          <a:blip r:embed="rId2"/>
          <a:stretch>
            <a:fillRect/>
          </a:stretch>
        </p:blipFill>
        <p:spPr>
          <a:xfrm>
            <a:off x="4374771" y="1377616"/>
            <a:ext cx="4986900" cy="4625641"/>
          </a:xfrm>
          <a:prstGeom prst="rect">
            <a:avLst/>
          </a:prstGeom>
        </p:spPr>
      </p:pic>
      <p:sp>
        <p:nvSpPr>
          <p:cNvPr id="6" name="Pil: venstre 5">
            <a:extLst>
              <a:ext uri="{FF2B5EF4-FFF2-40B4-BE49-F238E27FC236}">
                <a16:creationId xmlns:a16="http://schemas.microsoft.com/office/drawing/2014/main" id="{4DB20243-5EBE-423D-5460-655EFCC59FE4}"/>
              </a:ext>
            </a:extLst>
          </p:cNvPr>
          <p:cNvSpPr/>
          <p:nvPr/>
        </p:nvSpPr>
        <p:spPr>
          <a:xfrm rot="4220155">
            <a:off x="4632159" y="5107406"/>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568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75FF70-6D45-29CD-4BAF-2EA40BFFC06B}"/>
              </a:ext>
            </a:extLst>
          </p:cNvPr>
          <p:cNvSpPr>
            <a:spLocks noGrp="1"/>
          </p:cNvSpPr>
          <p:nvPr>
            <p:ph type="title"/>
          </p:nvPr>
        </p:nvSpPr>
        <p:spPr/>
        <p:txBody>
          <a:bodyPr/>
          <a:lstStyle/>
          <a:p>
            <a:r>
              <a:rPr lang="en-US" dirty="0"/>
              <a:t>Broker internals</a:t>
            </a:r>
          </a:p>
        </p:txBody>
      </p:sp>
      <p:pic>
        <p:nvPicPr>
          <p:cNvPr id="5" name="Billede 4">
            <a:extLst>
              <a:ext uri="{FF2B5EF4-FFF2-40B4-BE49-F238E27FC236}">
                <a16:creationId xmlns:a16="http://schemas.microsoft.com/office/drawing/2014/main" id="{424DA3E0-2915-AFC3-7A96-ED0AE1538700}"/>
              </a:ext>
            </a:extLst>
          </p:cNvPr>
          <p:cNvPicPr>
            <a:picLocks/>
          </p:cNvPicPr>
          <p:nvPr/>
        </p:nvPicPr>
        <p:blipFill>
          <a:blip r:embed="rId2"/>
          <a:stretch>
            <a:fillRect/>
          </a:stretch>
        </p:blipFill>
        <p:spPr>
          <a:xfrm>
            <a:off x="177799" y="1269460"/>
            <a:ext cx="9725025" cy="4772025"/>
          </a:xfrm>
          <a:prstGeom prst="rect">
            <a:avLst/>
          </a:prstGeom>
        </p:spPr>
      </p:pic>
    </p:spTree>
    <p:extLst>
      <p:ext uri="{BB962C8B-B14F-4D97-AF65-F5344CB8AC3E}">
        <p14:creationId xmlns:p14="http://schemas.microsoft.com/office/powerpoint/2010/main" val="3061878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30918-19D0-C044-6AD1-6E6DCD332AE3}"/>
              </a:ext>
            </a:extLst>
          </p:cNvPr>
          <p:cNvSpPr>
            <a:spLocks noGrp="1"/>
          </p:cNvSpPr>
          <p:nvPr>
            <p:ph type="title"/>
          </p:nvPr>
        </p:nvSpPr>
        <p:spPr/>
        <p:txBody>
          <a:bodyPr/>
          <a:lstStyle/>
          <a:p>
            <a:r>
              <a:rPr lang="en-US" dirty="0"/>
              <a:t>Optimization – Sequential I/O</a:t>
            </a:r>
          </a:p>
        </p:txBody>
      </p:sp>
      <p:sp>
        <p:nvSpPr>
          <p:cNvPr id="3" name="Pladsholder til tekst 2">
            <a:extLst>
              <a:ext uri="{FF2B5EF4-FFF2-40B4-BE49-F238E27FC236}">
                <a16:creationId xmlns:a16="http://schemas.microsoft.com/office/drawing/2014/main" id="{9436FEE2-198E-B642-2D74-A0D0054E4773}"/>
              </a:ext>
            </a:extLst>
          </p:cNvPr>
          <p:cNvSpPr>
            <a:spLocks noGrp="1"/>
          </p:cNvSpPr>
          <p:nvPr>
            <p:ph type="body" idx="1"/>
          </p:nvPr>
        </p:nvSpPr>
        <p:spPr>
          <a:xfrm>
            <a:off x="360361" y="1052512"/>
            <a:ext cx="3989965" cy="5184775"/>
          </a:xfrm>
        </p:spPr>
        <p:txBody>
          <a:bodyPr/>
          <a:lstStyle/>
          <a:p>
            <a:pPr marL="12700" indent="0" algn="l" fontAlgn="auto">
              <a:buNone/>
            </a:pPr>
            <a:r>
              <a:rPr lang="en-US" sz="1600" b="0" i="0" dirty="0">
                <a:effectLst/>
                <a:latin typeface="+mn-lt"/>
              </a:rPr>
              <a:t>On disk data is structured in blocks each with its own unique address. When reading and writing to disk the computer uses the block address to locate the data. The disk head is optimized to move in straight lines and as the performance benefits are quite substantial if I/O operations can be done on contiguous blocks of data. This is referred to as sequential access as opposed to random access where the disk head moved back and forth adds a lot of overhead to the I/O operations.</a:t>
            </a:r>
          </a:p>
          <a:p>
            <a:pPr marL="12700" indent="0" algn="l" fontAlgn="auto">
              <a:buNone/>
            </a:pPr>
            <a:endParaRPr lang="en-US" sz="1600" dirty="0">
              <a:latin typeface="+mn-lt"/>
            </a:endParaRPr>
          </a:p>
          <a:p>
            <a:pPr marL="12700" indent="0" algn="l" fontAlgn="auto">
              <a:buNone/>
            </a:pPr>
            <a:r>
              <a:rPr lang="en-US" sz="1600" b="0" i="0" dirty="0">
                <a:effectLst/>
                <a:latin typeface="+mn-lt"/>
              </a:rPr>
              <a:t>Kafka uses an append-only write strategy which means that all read and write operations are done sequentially</a:t>
            </a:r>
          </a:p>
        </p:txBody>
      </p:sp>
      <p:pic>
        <p:nvPicPr>
          <p:cNvPr id="1026" name="Picture 2" descr="No alt text provided for this image">
            <a:extLst>
              <a:ext uri="{FF2B5EF4-FFF2-40B4-BE49-F238E27FC236}">
                <a16:creationId xmlns:a16="http://schemas.microsoft.com/office/drawing/2014/main" id="{314F697F-429F-56AF-6B59-B9060B8DE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492" y="1590261"/>
            <a:ext cx="5387133" cy="322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599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30918-19D0-C044-6AD1-6E6DCD332AE3}"/>
              </a:ext>
            </a:extLst>
          </p:cNvPr>
          <p:cNvSpPr>
            <a:spLocks noGrp="1"/>
          </p:cNvSpPr>
          <p:nvPr>
            <p:ph type="title"/>
          </p:nvPr>
        </p:nvSpPr>
        <p:spPr/>
        <p:txBody>
          <a:bodyPr/>
          <a:lstStyle/>
          <a:p>
            <a:r>
              <a:rPr lang="en-US" dirty="0"/>
              <a:t>Optimization - Zero copy</a:t>
            </a:r>
          </a:p>
        </p:txBody>
      </p:sp>
      <p:sp>
        <p:nvSpPr>
          <p:cNvPr id="3" name="Pladsholder til tekst 2">
            <a:extLst>
              <a:ext uri="{FF2B5EF4-FFF2-40B4-BE49-F238E27FC236}">
                <a16:creationId xmlns:a16="http://schemas.microsoft.com/office/drawing/2014/main" id="{9436FEE2-198E-B642-2D74-A0D0054E4773}"/>
              </a:ext>
            </a:extLst>
          </p:cNvPr>
          <p:cNvSpPr>
            <a:spLocks noGrp="1"/>
          </p:cNvSpPr>
          <p:nvPr>
            <p:ph type="body" idx="1"/>
          </p:nvPr>
        </p:nvSpPr>
        <p:spPr>
          <a:xfrm>
            <a:off x="360361" y="1052512"/>
            <a:ext cx="3989965" cy="5184775"/>
          </a:xfrm>
        </p:spPr>
        <p:txBody>
          <a:bodyPr/>
          <a:lstStyle/>
          <a:p>
            <a:pPr marL="12700" indent="0">
              <a:buNone/>
            </a:pPr>
            <a:r>
              <a:rPr lang="en-US" sz="1600" b="0" i="0" dirty="0">
                <a:solidFill>
                  <a:srgbClr val="242424"/>
                </a:solidFill>
                <a:effectLst/>
                <a:latin typeface="+mn-lt"/>
              </a:rPr>
              <a:t>Zero-copy is used in computer operations to avoid involving the CPU in data-copying tasks between memory areas. It also eliminates unnecessary data copies, saving CPU cycles and memory bandwidth. This approach is particularly useful for tasks that involve transferring large amounts of data, such as high-speed file transmission over a network. </a:t>
            </a:r>
          </a:p>
          <a:p>
            <a:pPr marL="12700" indent="0">
              <a:buNone/>
            </a:pPr>
            <a:r>
              <a:rPr lang="en-US" sz="1600" dirty="0">
                <a:solidFill>
                  <a:srgbClr val="242424"/>
                </a:solidFill>
                <a:latin typeface="+mn-lt"/>
              </a:rPr>
              <a:t>Kafka uses zero copy extensively in read operations when </a:t>
            </a:r>
            <a:r>
              <a:rPr lang="en-US" sz="1600" dirty="0" err="1">
                <a:solidFill>
                  <a:srgbClr val="242424"/>
                </a:solidFill>
                <a:latin typeface="+mn-lt"/>
              </a:rPr>
              <a:t>tranferrring</a:t>
            </a:r>
            <a:r>
              <a:rPr lang="en-US" sz="1600" dirty="0">
                <a:solidFill>
                  <a:srgbClr val="242424"/>
                </a:solidFill>
                <a:latin typeface="+mn-lt"/>
              </a:rPr>
              <a:t> data from segments to network interfaces</a:t>
            </a:r>
            <a:endParaRPr lang="en-US" sz="1600" dirty="0">
              <a:latin typeface="+mn-lt"/>
            </a:endParaRPr>
          </a:p>
        </p:txBody>
      </p:sp>
      <p:pic>
        <p:nvPicPr>
          <p:cNvPr id="5" name="Billede 4">
            <a:extLst>
              <a:ext uri="{FF2B5EF4-FFF2-40B4-BE49-F238E27FC236}">
                <a16:creationId xmlns:a16="http://schemas.microsoft.com/office/drawing/2014/main" id="{DB1BF49A-ACD0-DBC4-A003-8566480CF98B}"/>
              </a:ext>
            </a:extLst>
          </p:cNvPr>
          <p:cNvPicPr>
            <a:picLocks/>
          </p:cNvPicPr>
          <p:nvPr/>
        </p:nvPicPr>
        <p:blipFill>
          <a:blip r:embed="rId2"/>
          <a:stretch>
            <a:fillRect/>
          </a:stretch>
        </p:blipFill>
        <p:spPr>
          <a:xfrm>
            <a:off x="4627418" y="1014413"/>
            <a:ext cx="5181600" cy="4791075"/>
          </a:xfrm>
          <a:prstGeom prst="rect">
            <a:avLst/>
          </a:prstGeom>
        </p:spPr>
      </p:pic>
    </p:spTree>
    <p:extLst>
      <p:ext uri="{BB962C8B-B14F-4D97-AF65-F5344CB8AC3E}">
        <p14:creationId xmlns:p14="http://schemas.microsoft.com/office/powerpoint/2010/main" val="2654695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7AB39A-B1A5-A5D6-9346-ED5AD7DF5F5E}"/>
              </a:ext>
            </a:extLst>
          </p:cNvPr>
          <p:cNvSpPr>
            <a:spLocks noGrp="1"/>
          </p:cNvSpPr>
          <p:nvPr>
            <p:ph type="title"/>
          </p:nvPr>
        </p:nvSpPr>
        <p:spPr/>
        <p:txBody>
          <a:bodyPr/>
          <a:lstStyle/>
          <a:p>
            <a:r>
              <a:rPr lang="en-US" dirty="0"/>
              <a:t>Optimization - Page cache</a:t>
            </a:r>
          </a:p>
        </p:txBody>
      </p:sp>
      <p:sp>
        <p:nvSpPr>
          <p:cNvPr id="3" name="Pladsholder til tekst 2">
            <a:extLst>
              <a:ext uri="{FF2B5EF4-FFF2-40B4-BE49-F238E27FC236}">
                <a16:creationId xmlns:a16="http://schemas.microsoft.com/office/drawing/2014/main" id="{6B7236E9-0FE3-6EC0-EE99-27533CF1D7CD}"/>
              </a:ext>
            </a:extLst>
          </p:cNvPr>
          <p:cNvSpPr>
            <a:spLocks noGrp="1"/>
          </p:cNvSpPr>
          <p:nvPr>
            <p:ph type="body" idx="1"/>
          </p:nvPr>
        </p:nvSpPr>
        <p:spPr>
          <a:xfrm>
            <a:off x="360362" y="1052512"/>
            <a:ext cx="4170074" cy="5184775"/>
          </a:xfrm>
        </p:spPr>
        <p:txBody>
          <a:bodyPr/>
          <a:lstStyle/>
          <a:p>
            <a:pPr marL="12700" indent="0">
              <a:buNone/>
            </a:pPr>
            <a:r>
              <a:rPr lang="en-US" sz="1600" b="0" i="0" dirty="0">
                <a:solidFill>
                  <a:srgbClr val="374151"/>
                </a:solidFill>
                <a:effectLst/>
                <a:latin typeface="+mn-lt"/>
              </a:rPr>
              <a:t>A page cache is a component of an operating system's memory management system that stores copies of frequently accessed data from storage devices, such as hard drives or SSDs, in the system's main memory (RAM). The primary purpose of a page cache is to speed up read operations by reducing the need to access data directly from slower storage media.</a:t>
            </a:r>
          </a:p>
          <a:p>
            <a:pPr marL="12700" indent="0">
              <a:buNone/>
            </a:pPr>
            <a:r>
              <a:rPr lang="en-US" sz="1600" dirty="0">
                <a:solidFill>
                  <a:srgbClr val="374151"/>
                </a:solidFill>
                <a:latin typeface="+mn-lt"/>
              </a:rPr>
              <a:t>Kafka uses the page cache to keep live segments in memory for fast read access for consumers. Fast retrieval of data is guaranteed if consumers request data from memory mapped segments which is usually the case when consumers are not lagging behind</a:t>
            </a:r>
            <a:endParaRPr lang="en-US" sz="1600" dirty="0">
              <a:latin typeface="+mn-lt"/>
            </a:endParaRPr>
          </a:p>
        </p:txBody>
      </p:sp>
      <p:pic>
        <p:nvPicPr>
          <p:cNvPr id="4" name="Billede 3">
            <a:extLst>
              <a:ext uri="{FF2B5EF4-FFF2-40B4-BE49-F238E27FC236}">
                <a16:creationId xmlns:a16="http://schemas.microsoft.com/office/drawing/2014/main" id="{3B164036-E33F-5947-3AC2-A3B252937C86}"/>
              </a:ext>
            </a:extLst>
          </p:cNvPr>
          <p:cNvPicPr>
            <a:picLocks/>
          </p:cNvPicPr>
          <p:nvPr/>
        </p:nvPicPr>
        <p:blipFill>
          <a:blip r:embed="rId2"/>
          <a:stretch>
            <a:fillRect/>
          </a:stretch>
        </p:blipFill>
        <p:spPr>
          <a:xfrm>
            <a:off x="5550190" y="1782761"/>
            <a:ext cx="4241248" cy="3724275"/>
          </a:xfrm>
          <a:prstGeom prst="rect">
            <a:avLst/>
          </a:prstGeom>
        </p:spPr>
      </p:pic>
      <p:sp>
        <p:nvSpPr>
          <p:cNvPr id="5" name="Pil: højre 4">
            <a:extLst>
              <a:ext uri="{FF2B5EF4-FFF2-40B4-BE49-F238E27FC236}">
                <a16:creationId xmlns:a16="http://schemas.microsoft.com/office/drawing/2014/main" id="{6845725E-D9E9-10BF-AAA2-6DF7E08FC437}"/>
              </a:ext>
            </a:extLst>
          </p:cNvPr>
          <p:cNvSpPr/>
          <p:nvPr/>
        </p:nvSpPr>
        <p:spPr>
          <a:xfrm rot="20423260">
            <a:off x="5308551" y="4251447"/>
            <a:ext cx="2349070"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OS read-through cache</a:t>
            </a:r>
          </a:p>
        </p:txBody>
      </p:sp>
    </p:spTree>
    <p:extLst>
      <p:ext uri="{BB962C8B-B14F-4D97-AF65-F5344CB8AC3E}">
        <p14:creationId xmlns:p14="http://schemas.microsoft.com/office/powerpoint/2010/main" val="696674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6FE55C-D6F7-9465-71D4-59352BC6A3B3}"/>
              </a:ext>
            </a:extLst>
          </p:cNvPr>
          <p:cNvSpPr>
            <a:spLocks noGrp="1"/>
          </p:cNvSpPr>
          <p:nvPr>
            <p:ph type="title"/>
          </p:nvPr>
        </p:nvSpPr>
        <p:spPr/>
        <p:txBody>
          <a:bodyPr/>
          <a:lstStyle/>
          <a:p>
            <a:r>
              <a:rPr lang="en-US" dirty="0"/>
              <a:t>Agenda</a:t>
            </a:r>
          </a:p>
        </p:txBody>
      </p:sp>
      <p:sp>
        <p:nvSpPr>
          <p:cNvPr id="3" name="Pladsholder til tekst 2">
            <a:extLst>
              <a:ext uri="{FF2B5EF4-FFF2-40B4-BE49-F238E27FC236}">
                <a16:creationId xmlns:a16="http://schemas.microsoft.com/office/drawing/2014/main" id="{1ACB58DE-CE46-347A-D34B-1DD0CD896E9F}"/>
              </a:ext>
            </a:extLst>
          </p:cNvPr>
          <p:cNvSpPr>
            <a:spLocks noGrp="1"/>
          </p:cNvSpPr>
          <p:nvPr>
            <p:ph type="body" idx="1"/>
          </p:nvPr>
        </p:nvSpPr>
        <p:spPr/>
        <p:txBody>
          <a:bodyPr/>
          <a:lstStyle/>
          <a:p>
            <a:r>
              <a:rPr lang="en-US" dirty="0">
                <a:solidFill>
                  <a:schemeClr val="bg1">
                    <a:lumMod val="75000"/>
                  </a:schemeClr>
                </a:solidFill>
              </a:rPr>
              <a:t>Topics</a:t>
            </a:r>
          </a:p>
          <a:p>
            <a:r>
              <a:rPr lang="en-US" dirty="0">
                <a:solidFill>
                  <a:schemeClr val="bg1">
                    <a:lumMod val="75000"/>
                  </a:schemeClr>
                </a:solidFill>
              </a:rPr>
              <a:t>Partitions</a:t>
            </a:r>
          </a:p>
          <a:p>
            <a:r>
              <a:rPr lang="en-US" dirty="0">
                <a:solidFill>
                  <a:schemeClr val="bg1">
                    <a:lumMod val="75000"/>
                  </a:schemeClr>
                </a:solidFill>
              </a:rPr>
              <a:t>Log segments</a:t>
            </a:r>
          </a:p>
          <a:p>
            <a:r>
              <a:rPr lang="en-US" dirty="0">
                <a:solidFill>
                  <a:schemeClr val="bg1">
                    <a:lumMod val="75000"/>
                  </a:schemeClr>
                </a:solidFill>
              </a:rPr>
              <a:t>Optimizations</a:t>
            </a:r>
          </a:p>
          <a:p>
            <a:r>
              <a:rPr lang="en-US" dirty="0" err="1">
                <a:solidFill>
                  <a:schemeClr val="tx1"/>
                </a:solidFill>
              </a:rPr>
              <a:t>Misc</a:t>
            </a:r>
            <a:endParaRPr lang="en-US" dirty="0">
              <a:solidFill>
                <a:schemeClr val="tx1"/>
              </a:solidFill>
            </a:endParaRPr>
          </a:p>
        </p:txBody>
      </p:sp>
      <p:pic>
        <p:nvPicPr>
          <p:cNvPr id="4" name="Billede 3">
            <a:extLst>
              <a:ext uri="{FF2B5EF4-FFF2-40B4-BE49-F238E27FC236}">
                <a16:creationId xmlns:a16="http://schemas.microsoft.com/office/drawing/2014/main" id="{BD0ACB26-727F-87C6-F7C0-1B3032A06772}"/>
              </a:ext>
            </a:extLst>
          </p:cNvPr>
          <p:cNvPicPr>
            <a:picLocks/>
          </p:cNvPicPr>
          <p:nvPr/>
        </p:nvPicPr>
        <p:blipFill>
          <a:blip r:embed="rId2"/>
          <a:stretch>
            <a:fillRect/>
          </a:stretch>
        </p:blipFill>
        <p:spPr>
          <a:xfrm>
            <a:off x="4374771" y="1377616"/>
            <a:ext cx="4986900" cy="4625641"/>
          </a:xfrm>
          <a:prstGeom prst="rect">
            <a:avLst/>
          </a:prstGeom>
        </p:spPr>
      </p:pic>
      <p:sp>
        <p:nvSpPr>
          <p:cNvPr id="5" name="Pil: venstre 4">
            <a:extLst>
              <a:ext uri="{FF2B5EF4-FFF2-40B4-BE49-F238E27FC236}">
                <a16:creationId xmlns:a16="http://schemas.microsoft.com/office/drawing/2014/main" id="{10F7D2FB-2336-C472-74D7-B59EC723CAFC}"/>
              </a:ext>
            </a:extLst>
          </p:cNvPr>
          <p:cNvSpPr/>
          <p:nvPr/>
        </p:nvSpPr>
        <p:spPr>
          <a:xfrm rot="2939734">
            <a:off x="4860758" y="4938964"/>
            <a:ext cx="583532" cy="29477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l: venstre 5">
            <a:extLst>
              <a:ext uri="{FF2B5EF4-FFF2-40B4-BE49-F238E27FC236}">
                <a16:creationId xmlns:a16="http://schemas.microsoft.com/office/drawing/2014/main" id="{0ABA3B36-B399-EB7E-9806-ADE44D369183}"/>
              </a:ext>
            </a:extLst>
          </p:cNvPr>
          <p:cNvSpPr/>
          <p:nvPr/>
        </p:nvSpPr>
        <p:spPr>
          <a:xfrm rot="2939734">
            <a:off x="6576454" y="6172756"/>
            <a:ext cx="583532" cy="29477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l: venstre 6">
            <a:extLst>
              <a:ext uri="{FF2B5EF4-FFF2-40B4-BE49-F238E27FC236}">
                <a16:creationId xmlns:a16="http://schemas.microsoft.com/office/drawing/2014/main" id="{BE7F6051-A977-5F8C-1A95-70CD623CDC60}"/>
              </a:ext>
            </a:extLst>
          </p:cNvPr>
          <p:cNvSpPr/>
          <p:nvPr/>
        </p:nvSpPr>
        <p:spPr>
          <a:xfrm rot="1543944">
            <a:off x="8052327" y="5773014"/>
            <a:ext cx="583532" cy="29477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l: venstre 7">
            <a:extLst>
              <a:ext uri="{FF2B5EF4-FFF2-40B4-BE49-F238E27FC236}">
                <a16:creationId xmlns:a16="http://schemas.microsoft.com/office/drawing/2014/main" id="{2318CE0E-E9D2-6014-8FA9-C39412B769AE}"/>
              </a:ext>
            </a:extLst>
          </p:cNvPr>
          <p:cNvSpPr/>
          <p:nvPr/>
        </p:nvSpPr>
        <p:spPr>
          <a:xfrm rot="1543944">
            <a:off x="8743083" y="1834676"/>
            <a:ext cx="583532" cy="29477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l: venstre 8">
            <a:extLst>
              <a:ext uri="{FF2B5EF4-FFF2-40B4-BE49-F238E27FC236}">
                <a16:creationId xmlns:a16="http://schemas.microsoft.com/office/drawing/2014/main" id="{8AB19C78-FEC4-1A17-26AE-0E8A441B4AD9}"/>
              </a:ext>
            </a:extLst>
          </p:cNvPr>
          <p:cNvSpPr/>
          <p:nvPr/>
        </p:nvSpPr>
        <p:spPr>
          <a:xfrm rot="7053954">
            <a:off x="4292423" y="2420973"/>
            <a:ext cx="583532" cy="29477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898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DE87AB-EB12-1B92-CFAC-08CAB19D4AF1}"/>
              </a:ext>
            </a:extLst>
          </p:cNvPr>
          <p:cNvSpPr>
            <a:spLocks noGrp="1"/>
          </p:cNvSpPr>
          <p:nvPr>
            <p:ph type="title"/>
          </p:nvPr>
        </p:nvSpPr>
        <p:spPr/>
        <p:txBody>
          <a:bodyPr/>
          <a:lstStyle/>
          <a:p>
            <a:r>
              <a:rPr lang="en-US" dirty="0"/>
              <a:t>Failures</a:t>
            </a:r>
          </a:p>
        </p:txBody>
      </p:sp>
      <p:sp>
        <p:nvSpPr>
          <p:cNvPr id="3" name="Pladsholder til tekst 2">
            <a:extLst>
              <a:ext uri="{FF2B5EF4-FFF2-40B4-BE49-F238E27FC236}">
                <a16:creationId xmlns:a16="http://schemas.microsoft.com/office/drawing/2014/main" id="{6D7025F5-5166-801B-3259-6F4DA7726D73}"/>
              </a:ext>
            </a:extLst>
          </p:cNvPr>
          <p:cNvSpPr>
            <a:spLocks noGrp="1"/>
          </p:cNvSpPr>
          <p:nvPr>
            <p:ph type="body" idx="1"/>
          </p:nvPr>
        </p:nvSpPr>
        <p:spPr>
          <a:xfrm>
            <a:off x="360362" y="1052512"/>
            <a:ext cx="5981535" cy="5661109"/>
          </a:xfrm>
        </p:spPr>
        <p:txBody>
          <a:bodyPr/>
          <a:lstStyle/>
          <a:p>
            <a:pPr marL="12700" indent="0" algn="just">
              <a:buNone/>
            </a:pPr>
            <a:r>
              <a:rPr lang="en-US" sz="1600" b="0" i="0" dirty="0">
                <a:solidFill>
                  <a:srgbClr val="000000"/>
                </a:solidFill>
                <a:effectLst/>
                <a:latin typeface="+mn-lt"/>
              </a:rPr>
              <a:t>Kafka can tolerate </a:t>
            </a:r>
            <a:r>
              <a:rPr lang="en-US" sz="1600" b="0" i="1" dirty="0">
                <a:solidFill>
                  <a:srgbClr val="000000"/>
                </a:solidFill>
                <a:effectLst/>
                <a:latin typeface="+mn-lt"/>
              </a:rPr>
              <a:t>n-1</a:t>
            </a:r>
            <a:r>
              <a:rPr lang="en-US" sz="1600" b="0" i="0" dirty="0">
                <a:solidFill>
                  <a:srgbClr val="000000"/>
                </a:solidFill>
                <a:effectLst/>
                <a:latin typeface="+mn-lt"/>
              </a:rPr>
              <a:t> broker failures, meaning that a partition is available if there is at least one broker available. Kafka’s replication protocol guarantees that once a message has been written successfully to the leader replica, it will be replicated to all available replicas. </a:t>
            </a:r>
          </a:p>
          <a:p>
            <a:pPr marL="12700" indent="0" algn="just">
              <a:buNone/>
            </a:pPr>
            <a:r>
              <a:rPr lang="en-US" sz="1600" b="0" i="0" dirty="0">
                <a:solidFill>
                  <a:srgbClr val="FF0000"/>
                </a:solidFill>
                <a:effectLst/>
                <a:latin typeface="+mn-lt"/>
              </a:rPr>
              <a:t>Durability in Kafka depends on the producer receiving an ack from the broker</a:t>
            </a:r>
            <a:r>
              <a:rPr lang="en-US" sz="1600" b="0" i="0" dirty="0">
                <a:solidFill>
                  <a:srgbClr val="000000"/>
                </a:solidFill>
                <a:effectLst/>
                <a:latin typeface="+mn-lt"/>
              </a:rPr>
              <a:t>. Failure to receive that ack does not necessarily mean that the request itself failed. The broker can crash after writing a message but before it sends an ack back to the producer. It can also crash before even writing the message to the topic. Since there is no way for the producer to know the nature of the failure, it is forced to assume that the message was not written successfully and to retry it. In some cases, this will cause the same message to be duplicated in the Kafka partition log, causing a consumer to receive it more than once. (Can be solved with idempotent producers)</a:t>
            </a:r>
          </a:p>
        </p:txBody>
      </p:sp>
      <p:pic>
        <p:nvPicPr>
          <p:cNvPr id="4" name="Billede 3">
            <a:extLst>
              <a:ext uri="{FF2B5EF4-FFF2-40B4-BE49-F238E27FC236}">
                <a16:creationId xmlns:a16="http://schemas.microsoft.com/office/drawing/2014/main" id="{70D69920-407E-473F-3287-08943EA604DA}"/>
              </a:ext>
            </a:extLst>
          </p:cNvPr>
          <p:cNvPicPr>
            <a:picLocks/>
          </p:cNvPicPr>
          <p:nvPr/>
        </p:nvPicPr>
        <p:blipFill>
          <a:blip r:embed="rId2"/>
          <a:stretch>
            <a:fillRect/>
          </a:stretch>
        </p:blipFill>
        <p:spPr>
          <a:xfrm>
            <a:off x="6341897" y="1961147"/>
            <a:ext cx="3378366" cy="3902044"/>
          </a:xfrm>
          <a:prstGeom prst="rect">
            <a:avLst/>
          </a:prstGeom>
        </p:spPr>
      </p:pic>
    </p:spTree>
    <p:extLst>
      <p:ext uri="{BB962C8B-B14F-4D97-AF65-F5344CB8AC3E}">
        <p14:creationId xmlns:p14="http://schemas.microsoft.com/office/powerpoint/2010/main" val="973080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21EA28-74D7-33B5-C555-50355A95DB0C}"/>
              </a:ext>
            </a:extLst>
          </p:cNvPr>
          <p:cNvSpPr>
            <a:spLocks noGrp="1"/>
          </p:cNvSpPr>
          <p:nvPr>
            <p:ph type="title"/>
          </p:nvPr>
        </p:nvSpPr>
        <p:spPr/>
        <p:txBody>
          <a:bodyPr/>
          <a:lstStyle/>
          <a:p>
            <a:r>
              <a:rPr lang="en-US" dirty="0"/>
              <a:t>Failures</a:t>
            </a:r>
          </a:p>
        </p:txBody>
      </p:sp>
      <p:pic>
        <p:nvPicPr>
          <p:cNvPr id="3" name="Billede 2">
            <a:extLst>
              <a:ext uri="{FF2B5EF4-FFF2-40B4-BE49-F238E27FC236}">
                <a16:creationId xmlns:a16="http://schemas.microsoft.com/office/drawing/2014/main" id="{835F2E84-1792-2657-16E6-1C5CA51E7FC7}"/>
              </a:ext>
            </a:extLst>
          </p:cNvPr>
          <p:cNvPicPr>
            <a:picLocks/>
          </p:cNvPicPr>
          <p:nvPr/>
        </p:nvPicPr>
        <p:blipFill>
          <a:blip r:embed="rId2"/>
          <a:stretch>
            <a:fillRect/>
          </a:stretch>
        </p:blipFill>
        <p:spPr>
          <a:xfrm>
            <a:off x="573024" y="1200912"/>
            <a:ext cx="9032367" cy="5201345"/>
          </a:xfrm>
          <a:prstGeom prst="rect">
            <a:avLst/>
          </a:prstGeom>
        </p:spPr>
      </p:pic>
    </p:spTree>
    <p:extLst>
      <p:ext uri="{BB962C8B-B14F-4D97-AF65-F5344CB8AC3E}">
        <p14:creationId xmlns:p14="http://schemas.microsoft.com/office/powerpoint/2010/main" val="3624631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83D4EC-99F3-E40A-5705-E74F19B201B0}"/>
              </a:ext>
            </a:extLst>
          </p:cNvPr>
          <p:cNvSpPr>
            <a:spLocks noGrp="1"/>
          </p:cNvSpPr>
          <p:nvPr>
            <p:ph type="title"/>
          </p:nvPr>
        </p:nvSpPr>
        <p:spPr/>
        <p:txBody>
          <a:bodyPr/>
          <a:lstStyle/>
          <a:p>
            <a:r>
              <a:rPr lang="en-US" dirty="0"/>
              <a:t>Transactions</a:t>
            </a:r>
          </a:p>
        </p:txBody>
      </p:sp>
      <p:pic>
        <p:nvPicPr>
          <p:cNvPr id="3" name="Billede 2">
            <a:extLst>
              <a:ext uri="{FF2B5EF4-FFF2-40B4-BE49-F238E27FC236}">
                <a16:creationId xmlns:a16="http://schemas.microsoft.com/office/drawing/2014/main" id="{F83AD624-4542-0B02-5D80-8AB1F26F6A48}"/>
              </a:ext>
            </a:extLst>
          </p:cNvPr>
          <p:cNvPicPr>
            <a:picLocks/>
          </p:cNvPicPr>
          <p:nvPr/>
        </p:nvPicPr>
        <p:blipFill>
          <a:blip r:embed="rId2"/>
          <a:stretch>
            <a:fillRect/>
          </a:stretch>
        </p:blipFill>
        <p:spPr>
          <a:xfrm rot="1107203">
            <a:off x="3789948" y="1732549"/>
            <a:ext cx="5983036" cy="3934327"/>
          </a:xfrm>
          <a:prstGeom prst="rect">
            <a:avLst/>
          </a:prstGeom>
        </p:spPr>
      </p:pic>
      <p:sp>
        <p:nvSpPr>
          <p:cNvPr id="6" name="Tekstfelt 5">
            <a:extLst>
              <a:ext uri="{FF2B5EF4-FFF2-40B4-BE49-F238E27FC236}">
                <a16:creationId xmlns:a16="http://schemas.microsoft.com/office/drawing/2014/main" id="{EAAE7B8F-6CD6-9E85-8845-6869F296056C}"/>
              </a:ext>
            </a:extLst>
          </p:cNvPr>
          <p:cNvSpPr txBox="1"/>
          <p:nvPr/>
        </p:nvSpPr>
        <p:spPr>
          <a:xfrm>
            <a:off x="156408" y="1407695"/>
            <a:ext cx="3741823" cy="40934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err="1">
                <a:latin typeface="Consolas" panose="020B0609020204030204" pitchFamily="49" charset="0"/>
              </a:rPr>
              <a:t>KafkaProducer</a:t>
            </a:r>
            <a:r>
              <a:rPr lang="en-US" sz="1000" dirty="0">
                <a:latin typeface="Consolas" panose="020B0609020204030204" pitchFamily="49" charset="0"/>
              </a:rPr>
              <a:t> producer = </a:t>
            </a:r>
            <a:r>
              <a:rPr lang="en-US" sz="1000" dirty="0" err="1">
                <a:latin typeface="Consolas" panose="020B0609020204030204" pitchFamily="49" charset="0"/>
              </a:rPr>
              <a:t>createKafkaProducer</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bootstrap.servers</a:t>
            </a:r>
            <a:r>
              <a:rPr lang="en-US" sz="1000" dirty="0">
                <a:latin typeface="Consolas" panose="020B0609020204030204" pitchFamily="49" charset="0"/>
              </a:rPr>
              <a:t>”, “localhost:9092”,</a:t>
            </a:r>
          </a:p>
          <a:p>
            <a:r>
              <a:rPr lang="en-US" sz="1000" dirty="0">
                <a:latin typeface="Consolas" panose="020B0609020204030204" pitchFamily="49" charset="0"/>
              </a:rPr>
              <a:t>  </a:t>
            </a:r>
            <a:r>
              <a:rPr lang="en-US" sz="1000" dirty="0">
                <a:solidFill>
                  <a:srgbClr val="0070C0"/>
                </a:solidFill>
                <a:latin typeface="Consolas" panose="020B0609020204030204" pitchFamily="49" charset="0"/>
              </a:rPr>
              <a:t>“</a:t>
            </a:r>
            <a:r>
              <a:rPr lang="en-US" sz="1000" b="1" dirty="0">
                <a:solidFill>
                  <a:srgbClr val="0070C0"/>
                </a:solidFill>
                <a:latin typeface="Consolas" panose="020B0609020204030204" pitchFamily="49" charset="0"/>
              </a:rPr>
              <a:t>transactional.id</a:t>
            </a:r>
            <a:r>
              <a:rPr lang="en-US" sz="1000" dirty="0">
                <a:solidFill>
                  <a:srgbClr val="0070C0"/>
                </a:solidFill>
                <a:latin typeface="Consolas" panose="020B0609020204030204" pitchFamily="49" charset="0"/>
              </a:rPr>
              <a:t>”, “</a:t>
            </a:r>
            <a:r>
              <a:rPr lang="en-US" sz="1000" b="1" dirty="0">
                <a:solidFill>
                  <a:srgbClr val="0070C0"/>
                </a:solidFill>
                <a:latin typeface="Consolas" panose="020B0609020204030204" pitchFamily="49" charset="0"/>
              </a:rPr>
              <a:t>my-transactional-id</a:t>
            </a:r>
            <a:r>
              <a:rPr lang="en-US" sz="1000" dirty="0">
                <a:solidFill>
                  <a:srgbClr val="0070C0"/>
                </a:solidFill>
                <a:latin typeface="Consolas" panose="020B0609020204030204" pitchFamily="49" charset="0"/>
              </a:rPr>
              <a:t>”</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err="1">
                <a:latin typeface="Consolas" panose="020B0609020204030204" pitchFamily="49" charset="0"/>
              </a:rPr>
              <a:t>producer.initTransactions</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err="1">
                <a:latin typeface="Consolas" panose="020B0609020204030204" pitchFamily="49" charset="0"/>
              </a:rPr>
              <a:t>KafkaConsumer</a:t>
            </a:r>
            <a:r>
              <a:rPr lang="en-US" sz="1000" dirty="0">
                <a:latin typeface="Consolas" panose="020B0609020204030204" pitchFamily="49" charset="0"/>
              </a:rPr>
              <a:t> consumer = </a:t>
            </a:r>
            <a:r>
              <a:rPr lang="en-US" sz="1000" dirty="0" err="1">
                <a:latin typeface="Consolas" panose="020B0609020204030204" pitchFamily="49" charset="0"/>
              </a:rPr>
              <a:t>createKafkaConsumer</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bootstrap.servers</a:t>
            </a:r>
            <a:r>
              <a:rPr lang="en-US" sz="1000" dirty="0">
                <a:latin typeface="Consolas" panose="020B0609020204030204" pitchFamily="49" charset="0"/>
              </a:rPr>
              <a:t>”, “localhost:9092”,</a:t>
            </a:r>
          </a:p>
          <a:p>
            <a:r>
              <a:rPr lang="en-US" sz="1000" dirty="0">
                <a:latin typeface="Consolas" panose="020B0609020204030204" pitchFamily="49" charset="0"/>
              </a:rPr>
              <a:t>  “group.id”, “my-group-id”,</a:t>
            </a:r>
          </a:p>
          <a:p>
            <a:r>
              <a:rPr lang="en-US" sz="1000" dirty="0">
                <a:solidFill>
                  <a:srgbClr val="0070C0"/>
                </a:solidFill>
                <a:latin typeface="Consolas" panose="020B0609020204030204" pitchFamily="49" charset="0"/>
              </a:rPr>
              <a:t>  "</a:t>
            </a:r>
            <a:r>
              <a:rPr lang="en-US" sz="1000" b="1" dirty="0" err="1">
                <a:solidFill>
                  <a:srgbClr val="0070C0"/>
                </a:solidFill>
                <a:latin typeface="Consolas" panose="020B0609020204030204" pitchFamily="49" charset="0"/>
              </a:rPr>
              <a:t>isolation.level</a:t>
            </a:r>
            <a:r>
              <a:rPr lang="en-US" sz="1000" dirty="0">
                <a:solidFill>
                  <a:srgbClr val="0070C0"/>
                </a:solidFill>
                <a:latin typeface="Consolas" panose="020B0609020204030204" pitchFamily="49" charset="0"/>
              </a:rPr>
              <a:t>", "</a:t>
            </a:r>
            <a:r>
              <a:rPr lang="en-US" sz="1000" b="1" dirty="0" err="1">
                <a:solidFill>
                  <a:srgbClr val="0070C0"/>
                </a:solidFill>
                <a:latin typeface="Consolas" panose="020B0609020204030204" pitchFamily="49" charset="0"/>
              </a:rPr>
              <a:t>read_committed</a:t>
            </a:r>
            <a:r>
              <a:rPr lang="en-US" sz="1000" dirty="0">
                <a:solidFill>
                  <a:srgbClr val="0070C0"/>
                </a:solidFill>
                <a:latin typeface="Consolas" panose="020B0609020204030204" pitchFamily="49" charset="0"/>
              </a:rPr>
              <a:t>"</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err="1">
                <a:latin typeface="Consolas" panose="020B0609020204030204" pitchFamily="49" charset="0"/>
              </a:rPr>
              <a:t>consumer.subscribe</a:t>
            </a:r>
            <a:r>
              <a:rPr lang="en-US" sz="1000" dirty="0">
                <a:latin typeface="Consolas" panose="020B0609020204030204" pitchFamily="49" charset="0"/>
              </a:rPr>
              <a:t>(singleton(“</a:t>
            </a:r>
            <a:r>
              <a:rPr lang="en-US" sz="1000" dirty="0" err="1">
                <a:latin typeface="Consolas" panose="020B0609020204030204" pitchFamily="49" charset="0"/>
              </a:rPr>
              <a:t>inputTopic</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while (true) {</a:t>
            </a:r>
          </a:p>
          <a:p>
            <a:r>
              <a:rPr lang="en-US" sz="1000" dirty="0">
                <a:latin typeface="Consolas" panose="020B0609020204030204" pitchFamily="49" charset="0"/>
              </a:rPr>
              <a:t>  </a:t>
            </a:r>
            <a:r>
              <a:rPr lang="en-US" sz="1000" dirty="0" err="1">
                <a:latin typeface="Consolas" panose="020B0609020204030204" pitchFamily="49" charset="0"/>
              </a:rPr>
              <a:t>ConsumerRecords</a:t>
            </a:r>
            <a:r>
              <a:rPr lang="en-US" sz="1000" dirty="0">
                <a:latin typeface="Consolas" panose="020B0609020204030204" pitchFamily="49" charset="0"/>
              </a:rPr>
              <a:t> records = 	</a:t>
            </a:r>
            <a:r>
              <a:rPr lang="en-US" sz="1000" dirty="0" err="1">
                <a:latin typeface="Consolas" panose="020B0609020204030204" pitchFamily="49" charset="0"/>
              </a:rPr>
              <a:t>consumer.poll</a:t>
            </a:r>
            <a:r>
              <a:rPr lang="en-US" sz="1000" dirty="0">
                <a:latin typeface="Consolas" panose="020B0609020204030204" pitchFamily="49" charset="0"/>
              </a:rPr>
              <a:t>(</a:t>
            </a:r>
            <a:r>
              <a:rPr lang="en-US" sz="1000" dirty="0" err="1">
                <a:latin typeface="Consolas" panose="020B0609020204030204" pitchFamily="49" charset="0"/>
              </a:rPr>
              <a:t>Long.MAX_VALUE</a:t>
            </a:r>
            <a:r>
              <a:rPr lang="en-US" sz="1000" dirty="0">
                <a:latin typeface="Consolas" panose="020B0609020204030204" pitchFamily="49" charset="0"/>
              </a:rPr>
              <a:t>);</a:t>
            </a:r>
          </a:p>
          <a:p>
            <a:r>
              <a:rPr lang="en-US" sz="1000" b="1" dirty="0">
                <a:solidFill>
                  <a:srgbClr val="0070C0"/>
                </a:solidFill>
                <a:latin typeface="Consolas" panose="020B0609020204030204" pitchFamily="49" charset="0"/>
              </a:rPr>
              <a:t>  </a:t>
            </a:r>
            <a:r>
              <a:rPr lang="en-US" sz="1000" b="1" dirty="0" err="1">
                <a:solidFill>
                  <a:srgbClr val="0070C0"/>
                </a:solidFill>
                <a:latin typeface="Consolas" panose="020B0609020204030204" pitchFamily="49" charset="0"/>
              </a:rPr>
              <a:t>producer.beginTransaction</a:t>
            </a:r>
            <a:r>
              <a:rPr lang="en-US" sz="1000" b="1" dirty="0">
                <a:solidFill>
                  <a:srgbClr val="0070C0"/>
                </a:solidFill>
                <a:latin typeface="Consolas" panose="020B0609020204030204" pitchFamily="49" charset="0"/>
              </a:rPr>
              <a:t>();</a:t>
            </a:r>
          </a:p>
          <a:p>
            <a:r>
              <a:rPr lang="en-US" sz="1000" dirty="0">
                <a:latin typeface="Consolas" panose="020B0609020204030204" pitchFamily="49" charset="0"/>
              </a:rPr>
              <a:t>  for (</a:t>
            </a:r>
            <a:r>
              <a:rPr lang="en-US" sz="1000" dirty="0" err="1">
                <a:latin typeface="Consolas" panose="020B0609020204030204" pitchFamily="49" charset="0"/>
              </a:rPr>
              <a:t>ConsumerRecord</a:t>
            </a:r>
            <a:r>
              <a:rPr lang="en-US" sz="1000" dirty="0">
                <a:latin typeface="Consolas" panose="020B0609020204030204" pitchFamily="49" charset="0"/>
              </a:rPr>
              <a:t> record : records) {</a:t>
            </a:r>
          </a:p>
          <a:p>
            <a:r>
              <a:rPr lang="en-US" sz="1000" dirty="0">
                <a:latin typeface="Consolas" panose="020B0609020204030204" pitchFamily="49" charset="0"/>
              </a:rPr>
              <a:t>    </a:t>
            </a:r>
            <a:r>
              <a:rPr lang="en-US" sz="1000" dirty="0" err="1">
                <a:latin typeface="Consolas" panose="020B0609020204030204" pitchFamily="49" charset="0"/>
              </a:rPr>
              <a:t>producer.send</a:t>
            </a:r>
            <a:r>
              <a:rPr lang="en-US" sz="1000" dirty="0">
                <a:latin typeface="Consolas" panose="020B0609020204030204" pitchFamily="49" charset="0"/>
              </a:rPr>
              <a:t>(</a:t>
            </a:r>
            <a:r>
              <a:rPr lang="en-US" sz="1000" dirty="0" err="1">
                <a:latin typeface="Consolas" panose="020B0609020204030204" pitchFamily="49" charset="0"/>
              </a:rPr>
              <a:t>producerRecord</a:t>
            </a:r>
            <a:r>
              <a:rPr lang="en-US" sz="1000" dirty="0">
                <a:latin typeface="Consolas" panose="020B0609020204030204" pitchFamily="49" charset="0"/>
              </a:rPr>
              <a:t>(“</a:t>
            </a:r>
            <a:r>
              <a:rPr lang="en-US" sz="1000" dirty="0" err="1">
                <a:latin typeface="Consolas" panose="020B0609020204030204" pitchFamily="49" charset="0"/>
              </a:rPr>
              <a:t>outputTopic</a:t>
            </a:r>
            <a:r>
              <a:rPr lang="en-US" sz="1000" dirty="0">
                <a:latin typeface="Consolas" panose="020B0609020204030204" pitchFamily="49" charset="0"/>
              </a:rPr>
              <a:t>”, 	record));</a:t>
            </a:r>
          </a:p>
          <a:p>
            <a:r>
              <a:rPr lang="en-US" sz="1000" b="1" dirty="0">
                <a:solidFill>
                  <a:srgbClr val="0070C0"/>
                </a:solidFill>
                <a:latin typeface="Consolas" panose="020B0609020204030204" pitchFamily="49" charset="0"/>
              </a:rPr>
              <a:t>   producer</a:t>
            </a:r>
          </a:p>
          <a:p>
            <a:r>
              <a:rPr lang="en-US" sz="1000" b="1" dirty="0">
                <a:solidFill>
                  <a:srgbClr val="0070C0"/>
                </a:solidFill>
                <a:latin typeface="Consolas" panose="020B0609020204030204" pitchFamily="49" charset="0"/>
              </a:rPr>
              <a:t>.</a:t>
            </a:r>
            <a:r>
              <a:rPr lang="en-US" sz="1000" b="1" dirty="0" err="1">
                <a:solidFill>
                  <a:srgbClr val="0070C0"/>
                </a:solidFill>
                <a:latin typeface="Consolas" panose="020B0609020204030204" pitchFamily="49" charset="0"/>
              </a:rPr>
              <a:t>sendOffsetsToTransaction</a:t>
            </a:r>
            <a:r>
              <a:rPr lang="en-US" sz="1000" b="1" dirty="0">
                <a:solidFill>
                  <a:srgbClr val="0070C0"/>
                </a:solidFill>
                <a:latin typeface="Consolas" panose="020B0609020204030204" pitchFamily="49" charset="0"/>
              </a:rPr>
              <a:t>(</a:t>
            </a:r>
            <a:r>
              <a:rPr lang="en-US" sz="1000" b="1" dirty="0" err="1">
                <a:solidFill>
                  <a:srgbClr val="0070C0"/>
                </a:solidFill>
                <a:latin typeface="Consolas" panose="020B0609020204030204" pitchFamily="49" charset="0"/>
              </a:rPr>
              <a:t>currentOffsets</a:t>
            </a:r>
            <a:r>
              <a:rPr lang="en-US" sz="1000" b="1" dirty="0">
                <a:solidFill>
                  <a:srgbClr val="0070C0"/>
                </a:solidFill>
                <a:latin typeface="Consolas" panose="020B0609020204030204" pitchFamily="49" charset="0"/>
              </a:rPr>
              <a:t>(consumer)</a:t>
            </a:r>
            <a:r>
              <a:rPr lang="en-US" sz="1000" dirty="0">
                <a:solidFill>
                  <a:srgbClr val="0070C0"/>
                </a:solidFill>
                <a:latin typeface="Consolas" panose="020B0609020204030204" pitchFamily="49" charset="0"/>
              </a:rPr>
              <a:t>, group);  </a:t>
            </a:r>
          </a:p>
          <a:p>
            <a:r>
              <a:rPr lang="en-US" sz="1000" b="1" dirty="0">
                <a:solidFill>
                  <a:srgbClr val="0070C0"/>
                </a:solidFill>
                <a:latin typeface="Consolas" panose="020B0609020204030204" pitchFamily="49" charset="0"/>
              </a:rPr>
              <a:t>  </a:t>
            </a:r>
            <a:r>
              <a:rPr lang="en-US" sz="1000" b="1" dirty="0" err="1">
                <a:solidFill>
                  <a:srgbClr val="0070C0"/>
                </a:solidFill>
                <a:latin typeface="Consolas" panose="020B0609020204030204" pitchFamily="49" charset="0"/>
              </a:rPr>
              <a:t>producer.commitTransaction</a:t>
            </a:r>
            <a:r>
              <a:rPr lang="en-US" sz="1000" b="1" dirty="0">
                <a:solidFill>
                  <a:srgbClr val="0070C0"/>
                </a:solidFill>
                <a:latin typeface="Consolas" panose="020B0609020204030204" pitchFamily="49" charset="0"/>
              </a:rPr>
              <a:t>();</a:t>
            </a:r>
          </a:p>
          <a:p>
            <a:r>
              <a:rPr lang="en-US" sz="1000" dirty="0">
                <a:latin typeface="Consolas" panose="020B0609020204030204" pitchFamily="49" charset="0"/>
              </a:rPr>
              <a:t>}</a:t>
            </a:r>
          </a:p>
        </p:txBody>
      </p:sp>
    </p:spTree>
    <p:extLst>
      <p:ext uri="{BB962C8B-B14F-4D97-AF65-F5344CB8AC3E}">
        <p14:creationId xmlns:p14="http://schemas.microsoft.com/office/powerpoint/2010/main" val="346398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08234E-7C3D-A3F6-FCB1-EC944210957F}"/>
              </a:ext>
            </a:extLst>
          </p:cNvPr>
          <p:cNvSpPr>
            <a:spLocks noGrp="1"/>
          </p:cNvSpPr>
          <p:nvPr>
            <p:ph type="title"/>
          </p:nvPr>
        </p:nvSpPr>
        <p:spPr/>
        <p:txBody>
          <a:bodyPr/>
          <a:lstStyle/>
          <a:p>
            <a:r>
              <a:rPr lang="da-DK" dirty="0" err="1"/>
              <a:t>Topics</a:t>
            </a:r>
            <a:r>
              <a:rPr lang="da-DK" dirty="0"/>
              <a:t> – </a:t>
            </a:r>
            <a:r>
              <a:rPr lang="da-DK" dirty="0" err="1"/>
              <a:t>partitioning</a:t>
            </a:r>
            <a:endParaRPr lang="da-DK" dirty="0"/>
          </a:p>
        </p:txBody>
      </p:sp>
      <p:sp>
        <p:nvSpPr>
          <p:cNvPr id="3" name="Pladsholder til tekst 2">
            <a:extLst>
              <a:ext uri="{FF2B5EF4-FFF2-40B4-BE49-F238E27FC236}">
                <a16:creationId xmlns:a16="http://schemas.microsoft.com/office/drawing/2014/main" id="{2C4D9A0E-7B0C-1014-8160-F2014D77379B}"/>
              </a:ext>
            </a:extLst>
          </p:cNvPr>
          <p:cNvSpPr>
            <a:spLocks noGrp="1"/>
          </p:cNvSpPr>
          <p:nvPr>
            <p:ph type="body" idx="1"/>
          </p:nvPr>
        </p:nvSpPr>
        <p:spPr>
          <a:xfrm>
            <a:off x="382556" y="3097763"/>
            <a:ext cx="9272392" cy="3313809"/>
          </a:xfrm>
        </p:spPr>
        <p:txBody>
          <a:bodyPr/>
          <a:lstStyle/>
          <a:p>
            <a:pPr marL="12700" indent="0" algn="l">
              <a:buNone/>
            </a:pPr>
            <a:r>
              <a:rPr lang="en-US" sz="1600" b="1" i="0" dirty="0">
                <a:solidFill>
                  <a:srgbClr val="374151"/>
                </a:solidFill>
                <a:effectLst/>
                <a:latin typeface="+mn-lt"/>
              </a:rPr>
              <a:t>Named and Identified:</a:t>
            </a:r>
            <a:endParaRPr lang="en-US" sz="1600" b="0" i="0" dirty="0">
              <a:solidFill>
                <a:srgbClr val="374151"/>
              </a:solidFill>
              <a:effectLst/>
              <a:latin typeface="+mn-lt"/>
            </a:endParaRPr>
          </a:p>
          <a:p>
            <a:pPr algn="l">
              <a:buFont typeface="Arial" panose="020B0604020202020204" pitchFamily="34" charset="0"/>
              <a:buChar char="•"/>
            </a:pPr>
            <a:r>
              <a:rPr lang="en-US" sz="1600" dirty="0">
                <a:solidFill>
                  <a:srgbClr val="374151"/>
                </a:solidFill>
                <a:latin typeface="+mn-lt"/>
              </a:rPr>
              <a:t>A topic is a logical grouping of partitions of data located on different brokers</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Topics are identified by a unique name within the Kafka cluster. Producers and consumers refer to topics by their names when sending or receiving messages.</a:t>
            </a:r>
          </a:p>
          <a:p>
            <a:pPr algn="l">
              <a:buFont typeface="Arial" panose="020B0604020202020204" pitchFamily="34" charset="0"/>
              <a:buChar char="•"/>
            </a:pPr>
            <a:r>
              <a:rPr lang="en-US" sz="1600" b="0" i="0" dirty="0">
                <a:solidFill>
                  <a:srgbClr val="374151"/>
                </a:solidFill>
                <a:effectLst/>
                <a:latin typeface="+mn-lt"/>
              </a:rPr>
              <a:t>Topic names are case-sensitive and are typically configured as strings.</a:t>
            </a:r>
          </a:p>
          <a:p>
            <a:pPr marL="12700" indent="0" algn="l">
              <a:buNone/>
            </a:pPr>
            <a:r>
              <a:rPr lang="en-US" sz="1600" b="1" i="0" dirty="0">
                <a:solidFill>
                  <a:srgbClr val="374151"/>
                </a:solidFill>
                <a:effectLst/>
                <a:latin typeface="+mn-lt"/>
              </a:rPr>
              <a:t>Partitioning:</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Kafka topics can be divided into multiple partitions. Partitions allow for parallelism, scalability, and efficient message processing.</a:t>
            </a:r>
          </a:p>
          <a:p>
            <a:pPr algn="l">
              <a:buFont typeface="Arial" panose="020B0604020202020204" pitchFamily="34" charset="0"/>
              <a:buChar char="•"/>
            </a:pPr>
            <a:r>
              <a:rPr lang="en-US" sz="1600" b="0" i="0" dirty="0">
                <a:solidFill>
                  <a:srgbClr val="374151"/>
                </a:solidFill>
                <a:effectLst/>
                <a:latin typeface="+mn-lt"/>
              </a:rPr>
              <a:t>Each partition is an ordered, immutable sequence of records. Records within a partition are assigned a unique offset that indicates their position within the partition.</a:t>
            </a:r>
          </a:p>
          <a:p>
            <a:pPr marL="12700" indent="0" algn="l">
              <a:buNone/>
            </a:pPr>
            <a:endParaRPr lang="en-US" sz="1600" b="1" dirty="0">
              <a:solidFill>
                <a:srgbClr val="374151"/>
              </a:solidFill>
              <a:latin typeface="+mn-lt"/>
            </a:endParaRPr>
          </a:p>
        </p:txBody>
      </p:sp>
      <p:pic>
        <p:nvPicPr>
          <p:cNvPr id="4" name="Billede 3">
            <a:extLst>
              <a:ext uri="{FF2B5EF4-FFF2-40B4-BE49-F238E27FC236}">
                <a16:creationId xmlns:a16="http://schemas.microsoft.com/office/drawing/2014/main" id="{30477D24-C93B-321C-8590-57A201E31C8C}"/>
              </a:ext>
            </a:extLst>
          </p:cNvPr>
          <p:cNvPicPr>
            <a:picLocks/>
          </p:cNvPicPr>
          <p:nvPr/>
        </p:nvPicPr>
        <p:blipFill>
          <a:blip r:embed="rId2"/>
          <a:stretch>
            <a:fillRect/>
          </a:stretch>
        </p:blipFill>
        <p:spPr>
          <a:xfrm>
            <a:off x="1791477" y="1052512"/>
            <a:ext cx="6120432" cy="2045251"/>
          </a:xfrm>
          <a:prstGeom prst="rect">
            <a:avLst/>
          </a:prstGeom>
        </p:spPr>
      </p:pic>
    </p:spTree>
    <p:extLst>
      <p:ext uri="{BB962C8B-B14F-4D97-AF65-F5344CB8AC3E}">
        <p14:creationId xmlns:p14="http://schemas.microsoft.com/office/powerpoint/2010/main" val="3292146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F82590-6052-8F56-C252-F3E4DCAA1659}"/>
              </a:ext>
            </a:extLst>
          </p:cNvPr>
          <p:cNvSpPr>
            <a:spLocks noGrp="1"/>
          </p:cNvSpPr>
          <p:nvPr>
            <p:ph type="title"/>
          </p:nvPr>
        </p:nvSpPr>
        <p:spPr/>
        <p:txBody>
          <a:bodyPr/>
          <a:lstStyle/>
          <a:p>
            <a:r>
              <a:rPr lang="en-US" dirty="0"/>
              <a:t>Security</a:t>
            </a:r>
          </a:p>
        </p:txBody>
      </p:sp>
      <p:sp>
        <p:nvSpPr>
          <p:cNvPr id="3" name="Pladsholder til tekst 2">
            <a:extLst>
              <a:ext uri="{FF2B5EF4-FFF2-40B4-BE49-F238E27FC236}">
                <a16:creationId xmlns:a16="http://schemas.microsoft.com/office/drawing/2014/main" id="{7355EAAB-2165-811E-4B1D-82AE4855B7DF}"/>
              </a:ext>
            </a:extLst>
          </p:cNvPr>
          <p:cNvSpPr>
            <a:spLocks noGrp="1"/>
          </p:cNvSpPr>
          <p:nvPr>
            <p:ph type="body" idx="1"/>
          </p:nvPr>
        </p:nvSpPr>
        <p:spPr/>
        <p:txBody>
          <a:bodyPr/>
          <a:lstStyle/>
          <a:p>
            <a:pPr marL="12700" indent="0" algn="l">
              <a:buNone/>
            </a:pPr>
            <a:r>
              <a:rPr lang="en-US" sz="1600" b="0" i="0" dirty="0">
                <a:solidFill>
                  <a:srgbClr val="374151"/>
                </a:solidFill>
                <a:effectLst/>
                <a:latin typeface="+mn-lt"/>
              </a:rPr>
              <a:t>Out of the box Kafka runs with very little security turned on. But if in most cases its not acceptable that any client can connect to the cluster and start sending / consuming messages. Kafka uses that flexibility of the java security framework, which means that new security providers can be plugged into the system. </a:t>
            </a:r>
          </a:p>
          <a:p>
            <a:pPr marL="12700" indent="0" algn="l">
              <a:buNone/>
            </a:pPr>
            <a:endParaRPr lang="en-US" sz="1600" b="0" i="0" dirty="0">
              <a:solidFill>
                <a:srgbClr val="374151"/>
              </a:solidFill>
              <a:effectLst/>
              <a:latin typeface="+mn-lt"/>
            </a:endParaRPr>
          </a:p>
          <a:p>
            <a:pPr marL="12700" indent="0" algn="l">
              <a:buNone/>
            </a:pPr>
            <a:r>
              <a:rPr lang="en-US" sz="1600" b="1" i="0" dirty="0">
                <a:solidFill>
                  <a:srgbClr val="374151"/>
                </a:solidFill>
                <a:effectLst/>
                <a:latin typeface="+mn-lt"/>
              </a:rPr>
              <a:t>Authentication:</a:t>
            </a:r>
          </a:p>
          <a:p>
            <a:pPr marL="12700" indent="0" algn="l">
              <a:buNone/>
            </a:pPr>
            <a:r>
              <a:rPr lang="en-US" sz="1600" b="0" i="0" dirty="0">
                <a:solidFill>
                  <a:srgbClr val="374151"/>
                </a:solidFill>
                <a:effectLst/>
                <a:latin typeface="+mn-lt"/>
              </a:rPr>
              <a:t>Kafka supports various authentication mechanisms, including:</a:t>
            </a:r>
          </a:p>
          <a:p>
            <a:pPr algn="l">
              <a:buFont typeface="Arial" panose="020B0604020202020204" pitchFamily="34" charset="0"/>
              <a:buChar char="•"/>
            </a:pPr>
            <a:r>
              <a:rPr lang="en-US" sz="1600" b="0" i="0" dirty="0">
                <a:solidFill>
                  <a:srgbClr val="374151"/>
                </a:solidFill>
                <a:effectLst/>
                <a:latin typeface="+mn-lt"/>
              </a:rPr>
              <a:t>SSL/TLS: Encrypts data in transit and authenticates clients and brokers. (two-ways)</a:t>
            </a:r>
            <a:endParaRPr lang="en-US" sz="1600" dirty="0">
              <a:solidFill>
                <a:srgbClr val="374151"/>
              </a:solidFill>
              <a:latin typeface="+mn-lt"/>
            </a:endParaRPr>
          </a:p>
          <a:p>
            <a:pPr algn="l">
              <a:buFont typeface="Arial" panose="020B0604020202020204" pitchFamily="34" charset="0"/>
              <a:buChar char="•"/>
            </a:pPr>
            <a:r>
              <a:rPr lang="en-US" sz="1600" b="0" i="0" dirty="0">
                <a:solidFill>
                  <a:srgbClr val="374151"/>
                </a:solidFill>
                <a:effectLst/>
                <a:latin typeface="+mn-lt"/>
              </a:rPr>
              <a:t>SASL (Simple Authentication and Security Layer): Supports authentication via mechanisms like PLAIN, GSSAPI, and more.</a:t>
            </a:r>
            <a:endParaRPr lang="en-US" sz="1600" dirty="0">
              <a:solidFill>
                <a:srgbClr val="374151"/>
              </a:solidFill>
              <a:latin typeface="+mn-lt"/>
            </a:endParaRPr>
          </a:p>
          <a:p>
            <a:pPr algn="l">
              <a:buFont typeface="Arial" panose="020B0604020202020204" pitchFamily="34" charset="0"/>
              <a:buChar char="•"/>
            </a:pPr>
            <a:r>
              <a:rPr lang="en-US" sz="1600" b="0" i="0" dirty="0">
                <a:solidFill>
                  <a:srgbClr val="374151"/>
                </a:solidFill>
                <a:effectLst/>
                <a:latin typeface="+mn-lt"/>
              </a:rPr>
              <a:t>Custom authentication: Allows for custom authentication providers to be implemented.</a:t>
            </a:r>
          </a:p>
          <a:p>
            <a:pPr marL="12700" indent="0" algn="l">
              <a:buNone/>
            </a:pPr>
            <a:endParaRPr lang="en-US" sz="1600" b="0" i="0" dirty="0">
              <a:solidFill>
                <a:srgbClr val="374151"/>
              </a:solidFill>
              <a:effectLst/>
              <a:latin typeface="+mn-lt"/>
            </a:endParaRPr>
          </a:p>
          <a:p>
            <a:pPr marL="12700" indent="0" algn="l">
              <a:buNone/>
            </a:pPr>
            <a:r>
              <a:rPr lang="en-US" sz="1600" b="1" i="0" dirty="0">
                <a:solidFill>
                  <a:srgbClr val="374151"/>
                </a:solidFill>
                <a:effectLst/>
                <a:latin typeface="+mn-lt"/>
              </a:rPr>
              <a:t>Authorization:</a:t>
            </a:r>
          </a:p>
          <a:p>
            <a:pPr algn="l">
              <a:buFont typeface="Arial" panose="020B0604020202020204" pitchFamily="34" charset="0"/>
              <a:buChar char="•"/>
            </a:pPr>
            <a:r>
              <a:rPr lang="en-US" sz="1600" b="0" i="0" dirty="0">
                <a:solidFill>
                  <a:srgbClr val="374151"/>
                </a:solidFill>
                <a:effectLst/>
                <a:latin typeface="+mn-lt"/>
              </a:rPr>
              <a:t>Kafka employs an Access Control List (ACL) mechanism to restrict which clients can read from or write to specific topics.</a:t>
            </a:r>
            <a:endParaRPr lang="en-US" sz="1600" dirty="0">
              <a:solidFill>
                <a:srgbClr val="374151"/>
              </a:solidFill>
              <a:latin typeface="+mn-lt"/>
            </a:endParaRPr>
          </a:p>
          <a:p>
            <a:pPr algn="l">
              <a:buFont typeface="Arial" panose="020B0604020202020204" pitchFamily="34" charset="0"/>
              <a:buChar char="•"/>
            </a:pPr>
            <a:r>
              <a:rPr lang="en-US" sz="1600" b="0" i="0" dirty="0">
                <a:solidFill>
                  <a:srgbClr val="374151"/>
                </a:solidFill>
                <a:effectLst/>
                <a:latin typeface="+mn-lt"/>
              </a:rPr>
              <a:t>Fine-grained access control can be established by specifying ACLs for users, groups, or IPs.</a:t>
            </a:r>
          </a:p>
        </p:txBody>
      </p:sp>
    </p:spTree>
    <p:extLst>
      <p:ext uri="{BB962C8B-B14F-4D97-AF65-F5344CB8AC3E}">
        <p14:creationId xmlns:p14="http://schemas.microsoft.com/office/powerpoint/2010/main" val="4073163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F82590-6052-8F56-C252-F3E4DCAA1659}"/>
              </a:ext>
            </a:extLst>
          </p:cNvPr>
          <p:cNvSpPr>
            <a:spLocks noGrp="1"/>
          </p:cNvSpPr>
          <p:nvPr>
            <p:ph type="title"/>
          </p:nvPr>
        </p:nvSpPr>
        <p:spPr/>
        <p:txBody>
          <a:bodyPr/>
          <a:lstStyle/>
          <a:p>
            <a:r>
              <a:rPr lang="en-US" dirty="0"/>
              <a:t>Security example</a:t>
            </a:r>
          </a:p>
        </p:txBody>
      </p:sp>
      <p:sp>
        <p:nvSpPr>
          <p:cNvPr id="3" name="Pladsholder til tekst 2">
            <a:extLst>
              <a:ext uri="{FF2B5EF4-FFF2-40B4-BE49-F238E27FC236}">
                <a16:creationId xmlns:a16="http://schemas.microsoft.com/office/drawing/2014/main" id="{7355EAAB-2165-811E-4B1D-82AE4855B7DF}"/>
              </a:ext>
            </a:extLst>
          </p:cNvPr>
          <p:cNvSpPr>
            <a:spLocks noGrp="1"/>
          </p:cNvSpPr>
          <p:nvPr>
            <p:ph type="body" idx="1"/>
          </p:nvPr>
        </p:nvSpPr>
        <p:spPr/>
        <p:style>
          <a:lnRef idx="1">
            <a:schemeClr val="dk1"/>
          </a:lnRef>
          <a:fillRef idx="2">
            <a:schemeClr val="dk1"/>
          </a:fillRef>
          <a:effectRef idx="1">
            <a:schemeClr val="dk1"/>
          </a:effectRef>
          <a:fontRef idx="minor">
            <a:schemeClr val="dk1"/>
          </a:fontRef>
        </p:style>
        <p:txBody>
          <a:bodyPr/>
          <a:lstStyle/>
          <a:p>
            <a:pPr marL="0" marR="0" indent="0">
              <a:spcBef>
                <a:spcPts val="0"/>
              </a:spcBef>
              <a:spcAft>
                <a:spcPts val="0"/>
              </a:spcAft>
              <a:buNone/>
            </a:pPr>
            <a:r>
              <a:rPr lang="da-DK" sz="1600" b="1" dirty="0">
                <a:solidFill>
                  <a:schemeClr val="tx1"/>
                </a:solidFill>
                <a:effectLst/>
                <a:latin typeface="+mn-lt"/>
              </a:rPr>
              <a:t>Broker:</a:t>
            </a:r>
          </a:p>
          <a:p>
            <a:pPr marL="0" marR="0" indent="0">
              <a:spcBef>
                <a:spcPts val="0"/>
              </a:spcBef>
              <a:spcAft>
                <a:spcPts val="0"/>
              </a:spcAft>
              <a:buNone/>
            </a:pPr>
            <a:r>
              <a:rPr lang="da-DK" sz="1600" dirty="0">
                <a:solidFill>
                  <a:schemeClr val="tx1"/>
                </a:solidFill>
                <a:latin typeface="Consolas" panose="020B0609020204030204" pitchFamily="49" charset="0"/>
              </a:rPr>
              <a:t># </a:t>
            </a:r>
            <a:r>
              <a:rPr lang="da-DK" sz="1600" dirty="0" err="1">
                <a:solidFill>
                  <a:schemeClr val="tx1"/>
                </a:solidFill>
                <a:latin typeface="Consolas" panose="020B0609020204030204" pitchFamily="49" charset="0"/>
              </a:rPr>
              <a:t>Configure</a:t>
            </a:r>
            <a:r>
              <a:rPr lang="da-DK" sz="1600" dirty="0">
                <a:solidFill>
                  <a:schemeClr val="tx1"/>
                </a:solidFill>
                <a:latin typeface="Consolas" panose="020B0609020204030204" pitchFamily="49" charset="0"/>
              </a:rPr>
              <a:t> SASL_SSL </a:t>
            </a:r>
            <a:r>
              <a:rPr lang="da-DK" sz="1600" dirty="0" err="1">
                <a:solidFill>
                  <a:schemeClr val="tx1"/>
                </a:solidFill>
                <a:latin typeface="Consolas" panose="020B0609020204030204" pitchFamily="49" charset="0"/>
              </a:rPr>
              <a:t>if</a:t>
            </a:r>
            <a:r>
              <a:rPr lang="da-DK" sz="1600" dirty="0">
                <a:solidFill>
                  <a:schemeClr val="tx1"/>
                </a:solidFill>
                <a:latin typeface="Consolas" panose="020B0609020204030204" pitchFamily="49" charset="0"/>
              </a:rPr>
              <a:t> SSL </a:t>
            </a:r>
            <a:r>
              <a:rPr lang="da-DK" sz="1600" dirty="0" err="1">
                <a:solidFill>
                  <a:schemeClr val="tx1"/>
                </a:solidFill>
                <a:latin typeface="Consolas" panose="020B0609020204030204" pitchFamily="49" charset="0"/>
              </a:rPr>
              <a:t>encryption</a:t>
            </a:r>
            <a:r>
              <a:rPr lang="da-DK" sz="1600" dirty="0">
                <a:solidFill>
                  <a:schemeClr val="tx1"/>
                </a:solidFill>
                <a:latin typeface="Consolas" panose="020B0609020204030204" pitchFamily="49" charset="0"/>
              </a:rPr>
              <a:t> is </a:t>
            </a:r>
            <a:r>
              <a:rPr lang="da-DK" sz="1600" dirty="0" err="1">
                <a:solidFill>
                  <a:schemeClr val="tx1"/>
                </a:solidFill>
                <a:latin typeface="Consolas" panose="020B0609020204030204" pitchFamily="49" charset="0"/>
              </a:rPr>
              <a:t>enabled</a:t>
            </a:r>
            <a:r>
              <a:rPr lang="da-DK" sz="1600" dirty="0">
                <a:solidFill>
                  <a:schemeClr val="tx1"/>
                </a:solidFill>
                <a:latin typeface="Consolas" panose="020B0609020204030204" pitchFamily="49" charset="0"/>
              </a:rPr>
              <a:t>, </a:t>
            </a:r>
            <a:r>
              <a:rPr lang="da-DK" sz="1600" dirty="0" err="1">
                <a:solidFill>
                  <a:schemeClr val="tx1"/>
                </a:solidFill>
                <a:latin typeface="Consolas" panose="020B0609020204030204" pitchFamily="49" charset="0"/>
              </a:rPr>
              <a:t>otherwise</a:t>
            </a:r>
            <a:r>
              <a:rPr lang="da-DK" sz="1600" dirty="0">
                <a:solidFill>
                  <a:schemeClr val="tx1"/>
                </a:solidFill>
                <a:latin typeface="Consolas" panose="020B0609020204030204" pitchFamily="49" charset="0"/>
              </a:rPr>
              <a:t> </a:t>
            </a:r>
            <a:r>
              <a:rPr lang="da-DK" sz="1600" dirty="0" err="1">
                <a:solidFill>
                  <a:schemeClr val="tx1"/>
                </a:solidFill>
                <a:latin typeface="Consolas" panose="020B0609020204030204" pitchFamily="49" charset="0"/>
              </a:rPr>
              <a:t>configure</a:t>
            </a:r>
            <a:r>
              <a:rPr lang="da-DK" sz="1600" dirty="0">
                <a:solidFill>
                  <a:schemeClr val="tx1"/>
                </a:solidFill>
                <a:latin typeface="Consolas" panose="020B0609020204030204" pitchFamily="49" charset="0"/>
              </a:rPr>
              <a:t> SASL_PLAINTEXT</a:t>
            </a:r>
          </a:p>
          <a:p>
            <a:pPr marL="0" marR="0" indent="0">
              <a:spcBef>
                <a:spcPts val="0"/>
              </a:spcBef>
              <a:spcAft>
                <a:spcPts val="0"/>
              </a:spcAft>
              <a:buNone/>
            </a:pPr>
            <a:r>
              <a:rPr lang="da-DK" sz="1600" dirty="0" err="1">
                <a:solidFill>
                  <a:schemeClr val="tx1"/>
                </a:solidFill>
                <a:latin typeface="Consolas" panose="020B0609020204030204" pitchFamily="49" charset="0"/>
              </a:rPr>
              <a:t>security.inter.broker.protocol</a:t>
            </a:r>
            <a:r>
              <a:rPr lang="da-DK" sz="1600" dirty="0">
                <a:solidFill>
                  <a:schemeClr val="tx1"/>
                </a:solidFill>
                <a:latin typeface="Consolas" panose="020B0609020204030204" pitchFamily="49" charset="0"/>
              </a:rPr>
              <a:t>=SASL_SSL</a:t>
            </a:r>
          </a:p>
          <a:p>
            <a:pPr marL="0" marR="0" indent="0">
              <a:spcBef>
                <a:spcPts val="0"/>
              </a:spcBef>
              <a:spcAft>
                <a:spcPts val="0"/>
              </a:spcAft>
              <a:buNone/>
            </a:pPr>
            <a:endParaRPr lang="da-DK" sz="1600" dirty="0">
              <a:solidFill>
                <a:schemeClr val="tx1"/>
              </a:solidFill>
              <a:latin typeface="Consolas" panose="020B0609020204030204" pitchFamily="49" charset="0"/>
            </a:endParaRPr>
          </a:p>
          <a:p>
            <a:pPr marL="0" marR="0" indent="0">
              <a:spcBef>
                <a:spcPts val="0"/>
              </a:spcBef>
              <a:spcAft>
                <a:spcPts val="0"/>
              </a:spcAft>
              <a:buNone/>
            </a:pPr>
            <a:r>
              <a:rPr lang="da-DK" sz="1600" dirty="0">
                <a:solidFill>
                  <a:schemeClr val="tx1"/>
                </a:solidFill>
                <a:latin typeface="Consolas" panose="020B0609020204030204" pitchFamily="49" charset="0"/>
              </a:rPr>
              <a:t># With SSL </a:t>
            </a:r>
            <a:r>
              <a:rPr lang="da-DK" sz="1600" dirty="0" err="1">
                <a:solidFill>
                  <a:schemeClr val="tx1"/>
                </a:solidFill>
                <a:latin typeface="Consolas" panose="020B0609020204030204" pitchFamily="49" charset="0"/>
              </a:rPr>
              <a:t>encryption</a:t>
            </a:r>
            <a:endParaRPr lang="da-DK" sz="1600" dirty="0">
              <a:solidFill>
                <a:schemeClr val="tx1"/>
              </a:solidFill>
              <a:latin typeface="Consolas" panose="020B0609020204030204" pitchFamily="49" charset="0"/>
            </a:endParaRPr>
          </a:p>
          <a:p>
            <a:pPr marL="0" marR="0" indent="0">
              <a:spcBef>
                <a:spcPts val="0"/>
              </a:spcBef>
              <a:spcAft>
                <a:spcPts val="0"/>
              </a:spcAft>
              <a:buNone/>
            </a:pPr>
            <a:r>
              <a:rPr lang="da-DK" sz="1600" dirty="0" err="1">
                <a:solidFill>
                  <a:schemeClr val="tx1"/>
                </a:solidFill>
                <a:latin typeface="Consolas" panose="020B0609020204030204" pitchFamily="49" charset="0"/>
              </a:rPr>
              <a:t>listeners</a:t>
            </a:r>
            <a:r>
              <a:rPr lang="da-DK" sz="1600" dirty="0">
                <a:solidFill>
                  <a:schemeClr val="tx1"/>
                </a:solidFill>
                <a:latin typeface="Consolas" panose="020B0609020204030204" pitchFamily="49" charset="0"/>
              </a:rPr>
              <a:t>=SASL_SSL://kafka1:9093</a:t>
            </a:r>
          </a:p>
          <a:p>
            <a:pPr marL="0" marR="0" indent="0">
              <a:spcBef>
                <a:spcPts val="0"/>
              </a:spcBef>
              <a:spcAft>
                <a:spcPts val="0"/>
              </a:spcAft>
              <a:buNone/>
            </a:pPr>
            <a:r>
              <a:rPr lang="da-DK" sz="1600" dirty="0" err="1">
                <a:solidFill>
                  <a:schemeClr val="tx1"/>
                </a:solidFill>
                <a:latin typeface="Consolas" panose="020B0609020204030204" pitchFamily="49" charset="0"/>
              </a:rPr>
              <a:t>advertised.listeners</a:t>
            </a:r>
            <a:r>
              <a:rPr lang="da-DK" sz="1600" dirty="0">
                <a:solidFill>
                  <a:schemeClr val="tx1"/>
                </a:solidFill>
                <a:latin typeface="Consolas" panose="020B0609020204030204" pitchFamily="49" charset="0"/>
              </a:rPr>
              <a:t>=SASL_SSL://localhost:9093</a:t>
            </a:r>
          </a:p>
          <a:p>
            <a:pPr marL="0" marR="0" indent="0">
              <a:spcBef>
                <a:spcPts val="0"/>
              </a:spcBef>
              <a:spcAft>
                <a:spcPts val="0"/>
              </a:spcAft>
              <a:buNone/>
            </a:pPr>
            <a:endParaRPr lang="da-DK" sz="1600" dirty="0">
              <a:solidFill>
                <a:srgbClr val="6A3E3E"/>
              </a:solidFill>
              <a:latin typeface="+mn-lt"/>
            </a:endParaRPr>
          </a:p>
          <a:p>
            <a:pPr marL="0" marR="0" indent="0">
              <a:spcBef>
                <a:spcPts val="0"/>
              </a:spcBef>
              <a:spcAft>
                <a:spcPts val="0"/>
              </a:spcAft>
              <a:buNone/>
            </a:pPr>
            <a:endParaRPr lang="da-DK" sz="1600" dirty="0">
              <a:solidFill>
                <a:srgbClr val="6A3E3E"/>
              </a:solidFill>
              <a:latin typeface="+mn-lt"/>
            </a:endParaRPr>
          </a:p>
          <a:p>
            <a:pPr marL="0" marR="0" indent="0">
              <a:spcBef>
                <a:spcPts val="0"/>
              </a:spcBef>
              <a:spcAft>
                <a:spcPts val="0"/>
              </a:spcAft>
              <a:buNone/>
            </a:pPr>
            <a:endParaRPr lang="da-DK" sz="1600" dirty="0">
              <a:solidFill>
                <a:srgbClr val="6A3E3E"/>
              </a:solidFill>
              <a:effectLst/>
              <a:latin typeface="+mn-lt"/>
            </a:endParaRPr>
          </a:p>
          <a:p>
            <a:pPr marL="0" marR="0" indent="0">
              <a:spcBef>
                <a:spcPts val="0"/>
              </a:spcBef>
              <a:spcAft>
                <a:spcPts val="0"/>
              </a:spcAft>
              <a:buNone/>
            </a:pPr>
            <a:r>
              <a:rPr lang="da-DK" sz="1600" b="1" dirty="0">
                <a:solidFill>
                  <a:schemeClr val="tx1"/>
                </a:solidFill>
                <a:latin typeface="+mn-lt"/>
              </a:rPr>
              <a:t>Producer / Consumer:</a:t>
            </a:r>
          </a:p>
          <a:p>
            <a:pPr marL="0" marR="0" indent="0">
              <a:spcBef>
                <a:spcPts val="0"/>
              </a:spcBef>
              <a:spcAft>
                <a:spcPts val="0"/>
              </a:spcAft>
              <a:buNone/>
            </a:pPr>
            <a:endParaRPr lang="da-DK" sz="1600" dirty="0">
              <a:solidFill>
                <a:schemeClr val="tx1"/>
              </a:solidFill>
              <a:latin typeface="+mn-lt"/>
            </a:endParaRPr>
          </a:p>
          <a:p>
            <a:pPr marL="0" marR="0" indent="0">
              <a:spcBef>
                <a:spcPts val="0"/>
              </a:spcBef>
              <a:spcAft>
                <a:spcPts val="0"/>
              </a:spcAft>
              <a:buNone/>
            </a:pPr>
            <a:r>
              <a:rPr lang="da-DK" sz="1600" dirty="0" err="1">
                <a:solidFill>
                  <a:srgbClr val="6A3E3E"/>
                </a:solidFill>
                <a:effectLst/>
                <a:latin typeface="Consolas" panose="020B0609020204030204" pitchFamily="49" charset="0"/>
              </a:rPr>
              <a:t>props</a:t>
            </a:r>
            <a:r>
              <a:rPr lang="da-DK" sz="1600" dirty="0" err="1">
                <a:solidFill>
                  <a:srgbClr val="000000"/>
                </a:solidFill>
                <a:effectLst/>
                <a:latin typeface="Consolas" panose="020B0609020204030204" pitchFamily="49" charset="0"/>
              </a:rPr>
              <a:t>.put</a:t>
            </a:r>
            <a:r>
              <a:rPr lang="da-DK" sz="1600" dirty="0">
                <a:solidFill>
                  <a:srgbClr val="000000"/>
                </a:solidFill>
                <a:effectLst/>
                <a:latin typeface="Consolas" panose="020B0609020204030204" pitchFamily="49" charset="0"/>
              </a:rPr>
              <a:t>(</a:t>
            </a:r>
            <a:r>
              <a:rPr lang="da-DK" sz="1600" dirty="0">
                <a:solidFill>
                  <a:srgbClr val="2A00FF"/>
                </a:solidFill>
                <a:effectLst/>
                <a:latin typeface="Consolas" panose="020B0609020204030204" pitchFamily="49" charset="0"/>
              </a:rPr>
              <a:t>"</a:t>
            </a:r>
            <a:r>
              <a:rPr lang="da-DK" sz="1600" dirty="0" err="1">
                <a:solidFill>
                  <a:srgbClr val="2A00FF"/>
                </a:solidFill>
                <a:effectLst/>
                <a:latin typeface="Consolas" panose="020B0609020204030204" pitchFamily="49" charset="0"/>
              </a:rPr>
              <a:t>security.protocol</a:t>
            </a:r>
            <a:r>
              <a:rPr lang="da-DK" sz="1600" dirty="0">
                <a:solidFill>
                  <a:srgbClr val="2A00FF"/>
                </a:solidFill>
                <a:effectLst/>
                <a:latin typeface="Consolas" panose="020B0609020204030204" pitchFamily="49" charset="0"/>
              </a:rPr>
              <a:t>"</a:t>
            </a:r>
            <a:r>
              <a:rPr lang="da-DK" sz="1600" dirty="0">
                <a:solidFill>
                  <a:srgbClr val="000000"/>
                </a:solidFill>
                <a:effectLst/>
                <a:latin typeface="Consolas" panose="020B0609020204030204" pitchFamily="49" charset="0"/>
              </a:rPr>
              <a:t>, </a:t>
            </a:r>
            <a:r>
              <a:rPr lang="da-DK" sz="1600" dirty="0">
                <a:solidFill>
                  <a:srgbClr val="2A00FF"/>
                </a:solidFill>
                <a:effectLst/>
                <a:latin typeface="Consolas" panose="020B0609020204030204" pitchFamily="49" charset="0"/>
              </a:rPr>
              <a:t>"SASL_SSL"</a:t>
            </a:r>
            <a:r>
              <a:rPr lang="da-DK" sz="1600" dirty="0">
                <a:solidFill>
                  <a:srgbClr val="000000"/>
                </a:solidFill>
                <a:effectLst/>
                <a:latin typeface="Consolas" panose="020B0609020204030204" pitchFamily="49" charset="0"/>
              </a:rPr>
              <a:t>);</a:t>
            </a:r>
          </a:p>
          <a:p>
            <a:pPr marL="0" marR="0" indent="0">
              <a:spcBef>
                <a:spcPts val="0"/>
              </a:spcBef>
              <a:spcAft>
                <a:spcPts val="0"/>
              </a:spcAft>
              <a:buNone/>
            </a:pPr>
            <a:r>
              <a:rPr lang="da-DK" sz="1600" dirty="0" err="1">
                <a:solidFill>
                  <a:srgbClr val="6A3E3E"/>
                </a:solidFill>
                <a:effectLst/>
                <a:latin typeface="Consolas" panose="020B0609020204030204" pitchFamily="49" charset="0"/>
              </a:rPr>
              <a:t>props</a:t>
            </a:r>
            <a:r>
              <a:rPr lang="da-DK" sz="1600" dirty="0" err="1">
                <a:solidFill>
                  <a:srgbClr val="000000"/>
                </a:solidFill>
                <a:effectLst/>
                <a:latin typeface="Consolas" panose="020B0609020204030204" pitchFamily="49" charset="0"/>
              </a:rPr>
              <a:t>.put</a:t>
            </a:r>
            <a:r>
              <a:rPr lang="da-DK" sz="1600" dirty="0">
                <a:solidFill>
                  <a:srgbClr val="000000"/>
                </a:solidFill>
                <a:effectLst/>
                <a:latin typeface="Consolas" panose="020B0609020204030204" pitchFamily="49" charset="0"/>
              </a:rPr>
              <a:t>(</a:t>
            </a:r>
            <a:r>
              <a:rPr lang="da-DK" sz="1600" dirty="0">
                <a:solidFill>
                  <a:srgbClr val="2A00FF"/>
                </a:solidFill>
                <a:effectLst/>
                <a:latin typeface="Consolas" panose="020B0609020204030204" pitchFamily="49" charset="0"/>
              </a:rPr>
              <a:t>"</a:t>
            </a:r>
            <a:r>
              <a:rPr lang="da-DK" sz="1600" dirty="0" err="1">
                <a:solidFill>
                  <a:srgbClr val="2A00FF"/>
                </a:solidFill>
                <a:effectLst/>
                <a:latin typeface="Consolas" panose="020B0609020204030204" pitchFamily="49" charset="0"/>
              </a:rPr>
              <a:t>sasl.mechanism</a:t>
            </a:r>
            <a:r>
              <a:rPr lang="da-DK" sz="1600" dirty="0">
                <a:solidFill>
                  <a:srgbClr val="2A00FF"/>
                </a:solidFill>
                <a:effectLst/>
                <a:latin typeface="Consolas" panose="020B0609020204030204" pitchFamily="49" charset="0"/>
              </a:rPr>
              <a:t>"</a:t>
            </a:r>
            <a:r>
              <a:rPr lang="da-DK" sz="1600" dirty="0">
                <a:solidFill>
                  <a:srgbClr val="000000"/>
                </a:solidFill>
                <a:effectLst/>
                <a:latin typeface="Consolas" panose="020B0609020204030204" pitchFamily="49" charset="0"/>
              </a:rPr>
              <a:t>, </a:t>
            </a:r>
            <a:r>
              <a:rPr lang="da-DK" sz="1600" dirty="0">
                <a:solidFill>
                  <a:srgbClr val="2A00FF"/>
                </a:solidFill>
                <a:effectLst/>
                <a:latin typeface="Consolas" panose="020B0609020204030204" pitchFamily="49" charset="0"/>
              </a:rPr>
              <a:t>"SCRAM-SHA-256"</a:t>
            </a:r>
            <a:r>
              <a:rPr lang="da-DK" sz="1600" dirty="0">
                <a:solidFill>
                  <a:srgbClr val="000000"/>
                </a:solidFill>
                <a:effectLst/>
                <a:latin typeface="Consolas" panose="020B0609020204030204" pitchFamily="49" charset="0"/>
              </a:rPr>
              <a:t>);</a:t>
            </a:r>
          </a:p>
          <a:p>
            <a:pPr marL="0" marR="0" indent="0">
              <a:spcBef>
                <a:spcPts val="0"/>
              </a:spcBef>
              <a:spcAft>
                <a:spcPts val="0"/>
              </a:spcAft>
              <a:buNone/>
            </a:pPr>
            <a:r>
              <a:rPr lang="da-DK" sz="1600" dirty="0" err="1">
                <a:solidFill>
                  <a:srgbClr val="6A3E3E"/>
                </a:solidFill>
                <a:effectLst/>
                <a:latin typeface="Consolas" panose="020B0609020204030204" pitchFamily="49" charset="0"/>
              </a:rPr>
              <a:t>props</a:t>
            </a:r>
            <a:r>
              <a:rPr lang="da-DK" sz="1600" dirty="0" err="1">
                <a:solidFill>
                  <a:srgbClr val="000000"/>
                </a:solidFill>
                <a:effectLst/>
                <a:latin typeface="Consolas" panose="020B0609020204030204" pitchFamily="49" charset="0"/>
              </a:rPr>
              <a:t>.put</a:t>
            </a:r>
            <a:r>
              <a:rPr lang="da-DK" sz="1600" dirty="0">
                <a:solidFill>
                  <a:srgbClr val="000000"/>
                </a:solidFill>
                <a:effectLst/>
                <a:latin typeface="Consolas" panose="020B0609020204030204" pitchFamily="49" charset="0"/>
              </a:rPr>
              <a:t>(</a:t>
            </a:r>
            <a:r>
              <a:rPr lang="da-DK" sz="1600" dirty="0">
                <a:solidFill>
                  <a:srgbClr val="2A00FF"/>
                </a:solidFill>
                <a:effectLst/>
                <a:latin typeface="Consolas" panose="020B0609020204030204" pitchFamily="49" charset="0"/>
              </a:rPr>
              <a:t>"</a:t>
            </a:r>
            <a:r>
              <a:rPr lang="da-DK" sz="1600" dirty="0" err="1">
                <a:solidFill>
                  <a:srgbClr val="2A00FF"/>
                </a:solidFill>
                <a:effectLst/>
                <a:latin typeface="Consolas" panose="020B0609020204030204" pitchFamily="49" charset="0"/>
              </a:rPr>
              <a:t>sasl.jaas.config</a:t>
            </a:r>
            <a:r>
              <a:rPr lang="da-DK" sz="1600" dirty="0">
                <a:solidFill>
                  <a:srgbClr val="2A00FF"/>
                </a:solidFill>
                <a:effectLst/>
                <a:latin typeface="Consolas" panose="020B0609020204030204" pitchFamily="49" charset="0"/>
              </a:rPr>
              <a:t>"</a:t>
            </a:r>
            <a:r>
              <a:rPr lang="da-DK" sz="1600" dirty="0">
                <a:solidFill>
                  <a:srgbClr val="000000"/>
                </a:solidFill>
                <a:effectLst/>
                <a:latin typeface="Consolas" panose="020B0609020204030204" pitchFamily="49" charset="0"/>
              </a:rPr>
              <a:t>, </a:t>
            </a:r>
            <a:r>
              <a:rPr lang="da-DK" sz="1600" dirty="0">
                <a:solidFill>
                  <a:srgbClr val="2A00FF"/>
                </a:solidFill>
                <a:effectLst/>
                <a:latin typeface="Consolas" panose="020B0609020204030204" pitchFamily="49" charset="0"/>
              </a:rPr>
              <a:t>"</a:t>
            </a:r>
            <a:r>
              <a:rPr lang="da-DK" sz="1600" dirty="0" err="1">
                <a:solidFill>
                  <a:srgbClr val="2A00FF"/>
                </a:solidFill>
                <a:effectLst/>
                <a:latin typeface="Consolas" panose="020B0609020204030204" pitchFamily="49" charset="0"/>
              </a:rPr>
              <a:t>org.apache.kafka.common.security.scram.ScramLoginModule</a:t>
            </a:r>
            <a:r>
              <a:rPr lang="da-DK" sz="1600" dirty="0">
                <a:solidFill>
                  <a:srgbClr val="2A00FF"/>
                </a:solidFill>
                <a:effectLst/>
                <a:latin typeface="Consolas" panose="020B0609020204030204" pitchFamily="49" charset="0"/>
              </a:rPr>
              <a:t> </a:t>
            </a:r>
            <a:r>
              <a:rPr lang="da-DK" sz="1600" dirty="0" err="1">
                <a:solidFill>
                  <a:srgbClr val="2A00FF"/>
                </a:solidFill>
                <a:effectLst/>
                <a:latin typeface="Consolas" panose="020B0609020204030204" pitchFamily="49" charset="0"/>
              </a:rPr>
              <a:t>required</a:t>
            </a:r>
            <a:r>
              <a:rPr lang="da-DK" sz="1600" dirty="0">
                <a:solidFill>
                  <a:srgbClr val="2A00FF"/>
                </a:solidFill>
                <a:effectLst/>
                <a:latin typeface="Consolas" panose="020B0609020204030204" pitchFamily="49" charset="0"/>
              </a:rPr>
              <a:t> </a:t>
            </a:r>
            <a:r>
              <a:rPr lang="da-DK" sz="1600" dirty="0" err="1">
                <a:solidFill>
                  <a:srgbClr val="2A00FF"/>
                </a:solidFill>
                <a:effectLst/>
                <a:latin typeface="Consolas" panose="020B0609020204030204" pitchFamily="49" charset="0"/>
              </a:rPr>
              <a:t>username</a:t>
            </a:r>
            <a:r>
              <a:rPr lang="da-DK" sz="1600" dirty="0">
                <a:solidFill>
                  <a:srgbClr val="2A00FF"/>
                </a:solidFill>
                <a:effectLst/>
                <a:latin typeface="Consolas" panose="020B0609020204030204" pitchFamily="49" charset="0"/>
              </a:rPr>
              <a:t>=”</a:t>
            </a:r>
            <a:r>
              <a:rPr lang="da-DK" sz="1600" dirty="0" err="1">
                <a:solidFill>
                  <a:srgbClr val="2A00FF"/>
                </a:solidFill>
                <a:effectLst/>
                <a:latin typeface="Consolas" panose="020B0609020204030204" pitchFamily="49" charset="0"/>
              </a:rPr>
              <a:t>kafka-client</a:t>
            </a:r>
            <a:r>
              <a:rPr lang="da-DK" sz="1600" dirty="0">
                <a:solidFill>
                  <a:srgbClr val="2A00FF"/>
                </a:solidFill>
                <a:effectLst/>
                <a:latin typeface="Consolas" panose="020B0609020204030204" pitchFamily="49" charset="0"/>
              </a:rPr>
              <a:t>" password=”</a:t>
            </a:r>
            <a:r>
              <a:rPr lang="da-DK" sz="1600" dirty="0" err="1">
                <a:solidFill>
                  <a:srgbClr val="2A00FF"/>
                </a:solidFill>
                <a:effectLst/>
                <a:latin typeface="Consolas" panose="020B0609020204030204" pitchFamily="49" charset="0"/>
              </a:rPr>
              <a:t>secret</a:t>
            </a:r>
            <a:r>
              <a:rPr lang="da-DK" sz="1600" dirty="0">
                <a:solidFill>
                  <a:srgbClr val="2A00FF"/>
                </a:solidFill>
                <a:effectLst/>
                <a:latin typeface="Consolas" panose="020B0609020204030204" pitchFamily="49" charset="0"/>
              </a:rPr>
              <a:t>";"</a:t>
            </a:r>
            <a:r>
              <a:rPr lang="da-DK" sz="160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19776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30918-19D0-C044-6AD1-6E6DCD332AE3}"/>
              </a:ext>
            </a:extLst>
          </p:cNvPr>
          <p:cNvSpPr>
            <a:spLocks noGrp="1"/>
          </p:cNvSpPr>
          <p:nvPr>
            <p:ph type="title"/>
          </p:nvPr>
        </p:nvSpPr>
        <p:spPr/>
        <p:txBody>
          <a:bodyPr/>
          <a:lstStyle/>
          <a:p>
            <a:r>
              <a:rPr lang="en-US" dirty="0"/>
              <a:t>Broker configuration</a:t>
            </a:r>
          </a:p>
        </p:txBody>
      </p:sp>
      <p:sp>
        <p:nvSpPr>
          <p:cNvPr id="3" name="Pladsholder til tekst 2">
            <a:extLst>
              <a:ext uri="{FF2B5EF4-FFF2-40B4-BE49-F238E27FC236}">
                <a16:creationId xmlns:a16="http://schemas.microsoft.com/office/drawing/2014/main" id="{9436FEE2-198E-B642-2D74-A0D0054E4773}"/>
              </a:ext>
            </a:extLst>
          </p:cNvPr>
          <p:cNvSpPr>
            <a:spLocks noGrp="1"/>
          </p:cNvSpPr>
          <p:nvPr>
            <p:ph type="body" idx="1"/>
          </p:nvPr>
        </p:nvSpPr>
        <p:spPr/>
        <p:txBody>
          <a:bodyPr/>
          <a:lstStyle/>
          <a:p>
            <a:pPr marL="12700" indent="0">
              <a:buNone/>
            </a:pPr>
            <a:r>
              <a:rPr lang="en-US" sz="1600" b="1" dirty="0" err="1"/>
              <a:t>auto.leader.rebalance.enable</a:t>
            </a:r>
            <a:endParaRPr lang="en-US" sz="1600" b="1" dirty="0"/>
          </a:p>
          <a:p>
            <a:pPr marL="12700" indent="0">
              <a:buNone/>
            </a:pPr>
            <a:r>
              <a:rPr lang="en-US" sz="1600" dirty="0"/>
              <a:t>Enables automatic leader balancing. A background thread checks and triggers leader balancing (if needed) at regular intervals. The default is enabled.</a:t>
            </a:r>
          </a:p>
          <a:p>
            <a:pPr marL="12700" indent="0">
              <a:buNone/>
            </a:pPr>
            <a:endParaRPr lang="en-US" sz="1600" dirty="0"/>
          </a:p>
          <a:p>
            <a:pPr marL="12700" indent="0">
              <a:buNone/>
            </a:pPr>
            <a:r>
              <a:rPr lang="en-US" sz="1600" b="1" dirty="0" err="1"/>
              <a:t>unclean.leader.election.enable</a:t>
            </a:r>
            <a:endParaRPr lang="en-US" sz="1600" b="1" dirty="0"/>
          </a:p>
          <a:p>
            <a:pPr marL="12700" indent="0">
              <a:buNone/>
            </a:pPr>
            <a:r>
              <a:rPr lang="en-US" sz="1600" dirty="0"/>
              <a:t>This property allows you to specify a preference of availability or durability. This is an important setting: If availability is more important than avoiding data loss, ensure that this property is set to true. If preventing data loss is more important than availability, set this property to false.</a:t>
            </a:r>
          </a:p>
          <a:p>
            <a:pPr marL="12700" indent="0">
              <a:buNone/>
            </a:pPr>
            <a:r>
              <a:rPr lang="en-US" sz="1600" dirty="0"/>
              <a:t>This setting operates as follows:</a:t>
            </a:r>
          </a:p>
          <a:p>
            <a:pPr marL="12700" indent="0">
              <a:buNone/>
            </a:pPr>
            <a:r>
              <a:rPr lang="en-US" sz="1600" dirty="0"/>
              <a:t>If </a:t>
            </a:r>
            <a:r>
              <a:rPr lang="en-US" sz="1600" dirty="0" err="1"/>
              <a:t>unclean.leader.election.enable</a:t>
            </a:r>
            <a:r>
              <a:rPr lang="en-US" sz="1600" dirty="0"/>
              <a:t> is set to true (enabled), an out-of-sync replica will be elected as leader when there is no live in-sync replica (ISR). This preserves the availability of the partition, but there is a chance of data loss.</a:t>
            </a:r>
          </a:p>
          <a:p>
            <a:pPr marL="12700" indent="0">
              <a:buNone/>
            </a:pPr>
            <a:r>
              <a:rPr lang="en-US" sz="1600" dirty="0"/>
              <a:t>If </a:t>
            </a:r>
            <a:r>
              <a:rPr lang="en-US" sz="1600" dirty="0" err="1"/>
              <a:t>unclean.leader.election.enable</a:t>
            </a:r>
            <a:r>
              <a:rPr lang="en-US" sz="1600" dirty="0"/>
              <a:t> is set to false and there are no live in-sync replicas, Kafka returns an error and the partition will be unavailable.</a:t>
            </a:r>
          </a:p>
          <a:p>
            <a:pPr marL="12700" indent="0">
              <a:buNone/>
            </a:pPr>
            <a:r>
              <a:rPr lang="en-US" sz="1600" dirty="0"/>
              <a:t>This property is set to true by default, which favors availability.</a:t>
            </a:r>
          </a:p>
          <a:p>
            <a:pPr marL="12700" indent="0">
              <a:buNone/>
            </a:pPr>
            <a:r>
              <a:rPr lang="en-US" sz="1600" dirty="0"/>
              <a:t>If durability is preferable to availability, set </a:t>
            </a:r>
            <a:r>
              <a:rPr lang="en-US" sz="1600" dirty="0" err="1"/>
              <a:t>unclean.leader.election</a:t>
            </a:r>
            <a:r>
              <a:rPr lang="en-US" sz="1600" dirty="0"/>
              <a:t> to false.</a:t>
            </a:r>
          </a:p>
        </p:txBody>
      </p:sp>
    </p:spTree>
    <p:extLst>
      <p:ext uri="{BB962C8B-B14F-4D97-AF65-F5344CB8AC3E}">
        <p14:creationId xmlns:p14="http://schemas.microsoft.com/office/powerpoint/2010/main" val="523993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30918-19D0-C044-6AD1-6E6DCD332AE3}"/>
              </a:ext>
            </a:extLst>
          </p:cNvPr>
          <p:cNvSpPr>
            <a:spLocks noGrp="1"/>
          </p:cNvSpPr>
          <p:nvPr>
            <p:ph type="title"/>
          </p:nvPr>
        </p:nvSpPr>
        <p:spPr/>
        <p:txBody>
          <a:bodyPr/>
          <a:lstStyle/>
          <a:p>
            <a:r>
              <a:rPr lang="en-US" dirty="0"/>
              <a:t>Broker configuration</a:t>
            </a:r>
          </a:p>
        </p:txBody>
      </p:sp>
      <p:sp>
        <p:nvSpPr>
          <p:cNvPr id="3" name="Pladsholder til tekst 2">
            <a:extLst>
              <a:ext uri="{FF2B5EF4-FFF2-40B4-BE49-F238E27FC236}">
                <a16:creationId xmlns:a16="http://schemas.microsoft.com/office/drawing/2014/main" id="{9436FEE2-198E-B642-2D74-A0D0054E4773}"/>
              </a:ext>
            </a:extLst>
          </p:cNvPr>
          <p:cNvSpPr>
            <a:spLocks noGrp="1"/>
          </p:cNvSpPr>
          <p:nvPr>
            <p:ph type="body" idx="1"/>
          </p:nvPr>
        </p:nvSpPr>
        <p:spPr/>
        <p:txBody>
          <a:bodyPr/>
          <a:lstStyle/>
          <a:p>
            <a:pPr marL="12700" indent="0">
              <a:buNone/>
            </a:pPr>
            <a:r>
              <a:rPr lang="en-US" sz="1600" b="1" dirty="0" err="1"/>
              <a:t>message.max.bytes</a:t>
            </a:r>
            <a:endParaRPr lang="en-US" sz="1600" b="1" dirty="0"/>
          </a:p>
          <a:p>
            <a:pPr marL="12700" indent="0">
              <a:buNone/>
            </a:pPr>
            <a:r>
              <a:rPr lang="en-US" sz="1600" dirty="0"/>
              <a:t>Specifies the maximum size of message that the server can receive. It is important that this property be set with consideration for the maximum fetch size used by your consumers, or a producer could publish messages too large for consumers to consume.</a:t>
            </a:r>
          </a:p>
          <a:p>
            <a:pPr marL="12700" indent="0">
              <a:buNone/>
            </a:pPr>
            <a:endParaRPr lang="en-US" sz="1600" dirty="0"/>
          </a:p>
          <a:p>
            <a:pPr marL="12700" indent="0">
              <a:buNone/>
            </a:pPr>
            <a:r>
              <a:rPr lang="en-US" sz="1600" dirty="0"/>
              <a:t>Note that there are currently two versions of consumer and producer APIs. The value of </a:t>
            </a:r>
            <a:r>
              <a:rPr lang="en-US" sz="1600" i="1" dirty="0" err="1"/>
              <a:t>message.max.bytes</a:t>
            </a:r>
            <a:r>
              <a:rPr lang="en-US" sz="1600" dirty="0"/>
              <a:t> must be smaller than the </a:t>
            </a:r>
            <a:r>
              <a:rPr lang="en-US" sz="1600" i="1" dirty="0" err="1"/>
              <a:t>max.partition.fetch.bytes</a:t>
            </a:r>
            <a:r>
              <a:rPr lang="en-US" sz="1600" dirty="0"/>
              <a:t> setting in the new consumer, or smaller than the </a:t>
            </a:r>
            <a:r>
              <a:rPr lang="en-US" sz="1600" i="1" dirty="0" err="1"/>
              <a:t>fetch.message.max.bytes</a:t>
            </a:r>
            <a:r>
              <a:rPr lang="en-US" sz="1600" dirty="0"/>
              <a:t> setting in the old consumer. In addition, the value must be smaller than </a:t>
            </a:r>
            <a:r>
              <a:rPr lang="en-US" sz="1600" i="1" dirty="0" err="1"/>
              <a:t>replica.fetch.max.bytes</a:t>
            </a:r>
            <a:r>
              <a:rPr lang="en-US" sz="1600" dirty="0"/>
              <a:t>.</a:t>
            </a:r>
          </a:p>
          <a:p>
            <a:pPr marL="12700" indent="0">
              <a:buNone/>
            </a:pPr>
            <a:endParaRPr lang="en-US" sz="1600" dirty="0"/>
          </a:p>
          <a:p>
            <a:pPr marL="12700" indent="0">
              <a:buNone/>
            </a:pPr>
            <a:r>
              <a:rPr lang="en-US" sz="1600" b="1" dirty="0" err="1"/>
              <a:t>replica.fetch.max.bytes</a:t>
            </a:r>
            <a:endParaRPr lang="en-US" sz="1600" b="1" dirty="0"/>
          </a:p>
          <a:p>
            <a:pPr marL="12700" indent="0">
              <a:buNone/>
            </a:pPr>
            <a:r>
              <a:rPr lang="en-US" sz="1600" dirty="0"/>
              <a:t>Specifies the number of bytes of messages to attempt to fetch. This value must be larger than </a:t>
            </a:r>
            <a:r>
              <a:rPr lang="en-US" sz="1600" dirty="0" err="1"/>
              <a:t>message.max.bytes</a:t>
            </a:r>
            <a:r>
              <a:rPr lang="en-US" sz="1600" dirty="0"/>
              <a:t>.</a:t>
            </a:r>
          </a:p>
        </p:txBody>
      </p:sp>
    </p:spTree>
    <p:extLst>
      <p:ext uri="{BB962C8B-B14F-4D97-AF65-F5344CB8AC3E}">
        <p14:creationId xmlns:p14="http://schemas.microsoft.com/office/powerpoint/2010/main" val="143218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0BDD4D-8212-719F-6DFC-F99485471E4A}"/>
              </a:ext>
            </a:extLst>
          </p:cNvPr>
          <p:cNvSpPr>
            <a:spLocks noGrp="1"/>
          </p:cNvSpPr>
          <p:nvPr>
            <p:ph type="title"/>
          </p:nvPr>
        </p:nvSpPr>
        <p:spPr/>
        <p:txBody>
          <a:bodyPr/>
          <a:lstStyle/>
          <a:p>
            <a:r>
              <a:rPr lang="da-DK" dirty="0" err="1"/>
              <a:t>Topics</a:t>
            </a:r>
            <a:r>
              <a:rPr lang="da-DK" dirty="0"/>
              <a:t> – </a:t>
            </a:r>
            <a:r>
              <a:rPr lang="da-DK" dirty="0" err="1"/>
              <a:t>parallelism</a:t>
            </a:r>
            <a:r>
              <a:rPr lang="da-DK" dirty="0"/>
              <a:t> &amp; retention</a:t>
            </a:r>
          </a:p>
        </p:txBody>
      </p:sp>
      <p:sp>
        <p:nvSpPr>
          <p:cNvPr id="3" name="Pladsholder til tekst 2">
            <a:extLst>
              <a:ext uri="{FF2B5EF4-FFF2-40B4-BE49-F238E27FC236}">
                <a16:creationId xmlns:a16="http://schemas.microsoft.com/office/drawing/2014/main" id="{85F9FE94-B394-783E-A9E2-0F3F75B9AB72}"/>
              </a:ext>
            </a:extLst>
          </p:cNvPr>
          <p:cNvSpPr>
            <a:spLocks noGrp="1"/>
          </p:cNvSpPr>
          <p:nvPr>
            <p:ph type="body" idx="1"/>
          </p:nvPr>
        </p:nvSpPr>
        <p:spPr>
          <a:xfrm>
            <a:off x="360362" y="3097763"/>
            <a:ext cx="9359900" cy="3526972"/>
          </a:xfrm>
        </p:spPr>
        <p:txBody>
          <a:bodyPr/>
          <a:lstStyle/>
          <a:p>
            <a:pPr marL="12700" indent="0" algn="l">
              <a:buNone/>
            </a:pPr>
            <a:r>
              <a:rPr lang="en-US" sz="1600" b="1" i="0" dirty="0">
                <a:solidFill>
                  <a:srgbClr val="374151"/>
                </a:solidFill>
                <a:effectLst/>
                <a:latin typeface="+mn-lt"/>
              </a:rPr>
              <a:t>Parallelism and Scalability:</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Partitions enable parallel processing of messages. Kafka brokers can distribute partitions across multiple servers, allowing for high throughput and scalability.</a:t>
            </a:r>
          </a:p>
          <a:p>
            <a:pPr algn="l">
              <a:buFont typeface="Arial" panose="020B0604020202020204" pitchFamily="34" charset="0"/>
              <a:buChar char="•"/>
            </a:pPr>
            <a:r>
              <a:rPr lang="en-US" sz="1600" b="0" i="0" dirty="0">
                <a:solidFill>
                  <a:srgbClr val="374151"/>
                </a:solidFill>
                <a:effectLst/>
                <a:latin typeface="+mn-lt"/>
              </a:rPr>
              <a:t>Producers can send messages to different partitions in parallel, and consumers can read from multiple partitions concurrently.</a:t>
            </a:r>
          </a:p>
          <a:p>
            <a:pPr marL="12700" indent="0" algn="l">
              <a:buNone/>
            </a:pPr>
            <a:endParaRPr lang="en-US" sz="1600" b="1" i="0" dirty="0">
              <a:solidFill>
                <a:srgbClr val="374151"/>
              </a:solidFill>
              <a:effectLst/>
              <a:latin typeface="+mn-lt"/>
            </a:endParaRPr>
          </a:p>
          <a:p>
            <a:pPr marL="12700" indent="0" algn="l">
              <a:buNone/>
            </a:pPr>
            <a:r>
              <a:rPr lang="en-US" sz="1600" b="1" i="0" dirty="0">
                <a:solidFill>
                  <a:srgbClr val="374151"/>
                </a:solidFill>
                <a:effectLst/>
                <a:latin typeface="+mn-lt"/>
              </a:rPr>
              <a:t>Configurable Retention:</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Each topic can have its own retention policy, which determines how long segments within the topic are retained before they are eligible for deletion.</a:t>
            </a:r>
          </a:p>
          <a:p>
            <a:pPr algn="l">
              <a:buFont typeface="Arial" panose="020B0604020202020204" pitchFamily="34" charset="0"/>
              <a:buChar char="•"/>
            </a:pPr>
            <a:r>
              <a:rPr lang="en-US" sz="1600" b="0" i="0" dirty="0">
                <a:solidFill>
                  <a:srgbClr val="374151"/>
                </a:solidFill>
                <a:effectLst/>
                <a:latin typeface="+mn-lt"/>
              </a:rPr>
              <a:t>Retention can be configured based on time (e.g., retain messages for 7 days) or size (e.g., retain messages up to a certain disk space usage).</a:t>
            </a:r>
          </a:p>
          <a:p>
            <a:pPr marL="12700" indent="0" algn="l">
              <a:buNone/>
            </a:pPr>
            <a:endParaRPr lang="en-US" sz="1600" b="1" i="0" dirty="0">
              <a:solidFill>
                <a:srgbClr val="374151"/>
              </a:solidFill>
              <a:effectLst/>
              <a:latin typeface="+mn-lt"/>
            </a:endParaRPr>
          </a:p>
          <a:p>
            <a:pPr marL="12700" indent="0" algn="l">
              <a:buNone/>
            </a:pPr>
            <a:endParaRPr lang="en-US" sz="1600" b="1" dirty="0">
              <a:solidFill>
                <a:srgbClr val="374151"/>
              </a:solidFill>
              <a:latin typeface="+mn-lt"/>
            </a:endParaRPr>
          </a:p>
        </p:txBody>
      </p:sp>
      <p:pic>
        <p:nvPicPr>
          <p:cNvPr id="4" name="Billede 3">
            <a:extLst>
              <a:ext uri="{FF2B5EF4-FFF2-40B4-BE49-F238E27FC236}">
                <a16:creationId xmlns:a16="http://schemas.microsoft.com/office/drawing/2014/main" id="{879A9A56-85D5-1233-4816-6B6A6B422F74}"/>
              </a:ext>
            </a:extLst>
          </p:cNvPr>
          <p:cNvPicPr>
            <a:picLocks/>
          </p:cNvPicPr>
          <p:nvPr/>
        </p:nvPicPr>
        <p:blipFill>
          <a:blip r:embed="rId2"/>
          <a:stretch>
            <a:fillRect/>
          </a:stretch>
        </p:blipFill>
        <p:spPr>
          <a:xfrm>
            <a:off x="1791477" y="1052512"/>
            <a:ext cx="6120432" cy="2045251"/>
          </a:xfrm>
          <a:prstGeom prst="rect">
            <a:avLst/>
          </a:prstGeom>
        </p:spPr>
      </p:pic>
    </p:spTree>
    <p:extLst>
      <p:ext uri="{BB962C8B-B14F-4D97-AF65-F5344CB8AC3E}">
        <p14:creationId xmlns:p14="http://schemas.microsoft.com/office/powerpoint/2010/main" val="1447592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75BA43-1A73-A9A6-5F68-7CBE98316CC5}"/>
              </a:ext>
            </a:extLst>
          </p:cNvPr>
          <p:cNvSpPr>
            <a:spLocks noGrp="1"/>
          </p:cNvSpPr>
          <p:nvPr>
            <p:ph type="title"/>
          </p:nvPr>
        </p:nvSpPr>
        <p:spPr/>
        <p:txBody>
          <a:bodyPr/>
          <a:lstStyle/>
          <a:p>
            <a:r>
              <a:rPr lang="da-DK" dirty="0" err="1"/>
              <a:t>Topics</a:t>
            </a:r>
            <a:r>
              <a:rPr lang="da-DK" dirty="0"/>
              <a:t>- pub/sub &amp; </a:t>
            </a:r>
            <a:r>
              <a:rPr lang="da-DK" dirty="0" err="1"/>
              <a:t>fault</a:t>
            </a:r>
            <a:r>
              <a:rPr lang="da-DK" dirty="0"/>
              <a:t> tolerance</a:t>
            </a:r>
          </a:p>
        </p:txBody>
      </p:sp>
      <p:sp>
        <p:nvSpPr>
          <p:cNvPr id="3" name="Pladsholder til tekst 2">
            <a:extLst>
              <a:ext uri="{FF2B5EF4-FFF2-40B4-BE49-F238E27FC236}">
                <a16:creationId xmlns:a16="http://schemas.microsoft.com/office/drawing/2014/main" id="{07712285-6F15-0C38-1611-284F3C6EFDFF}"/>
              </a:ext>
            </a:extLst>
          </p:cNvPr>
          <p:cNvSpPr>
            <a:spLocks noGrp="1"/>
          </p:cNvSpPr>
          <p:nvPr>
            <p:ph type="body" idx="1"/>
          </p:nvPr>
        </p:nvSpPr>
        <p:spPr>
          <a:xfrm>
            <a:off x="360362" y="3097763"/>
            <a:ext cx="9359900" cy="3508310"/>
          </a:xfrm>
        </p:spPr>
        <p:txBody>
          <a:bodyPr/>
          <a:lstStyle/>
          <a:p>
            <a:pPr marL="12700" indent="0" algn="l">
              <a:buNone/>
            </a:pPr>
            <a:r>
              <a:rPr lang="en-US" sz="1600" b="1" i="0" dirty="0">
                <a:solidFill>
                  <a:srgbClr val="374151"/>
                </a:solidFill>
                <a:effectLst/>
                <a:latin typeface="+mn-lt"/>
              </a:rPr>
              <a:t>Publish-Subscribe Model:</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Kafka follows a publish-subscribe messaging model. Producers publish messages to topics, and consumers subscribe to topics to receive messages.</a:t>
            </a:r>
          </a:p>
          <a:p>
            <a:pPr algn="l">
              <a:buFont typeface="Arial" panose="020B0604020202020204" pitchFamily="34" charset="0"/>
              <a:buChar char="•"/>
            </a:pPr>
            <a:r>
              <a:rPr lang="en-US" sz="1600" b="0" i="0" dirty="0">
                <a:solidFill>
                  <a:srgbClr val="374151"/>
                </a:solidFill>
                <a:effectLst/>
                <a:latin typeface="+mn-lt"/>
              </a:rPr>
              <a:t>Multiple consumers can subscribe to the same topic, allowing for the broadcast of messages to all interested consumers.</a:t>
            </a:r>
          </a:p>
          <a:p>
            <a:pPr marL="12700" indent="0" algn="l">
              <a:buNone/>
            </a:pPr>
            <a:endParaRPr lang="en-US" sz="1600" b="1" i="0" dirty="0">
              <a:solidFill>
                <a:srgbClr val="374151"/>
              </a:solidFill>
              <a:effectLst/>
              <a:latin typeface="+mn-lt"/>
            </a:endParaRPr>
          </a:p>
          <a:p>
            <a:pPr marL="12700" indent="0" algn="l">
              <a:buNone/>
            </a:pPr>
            <a:r>
              <a:rPr lang="en-US" sz="1600" b="1" i="0" dirty="0">
                <a:solidFill>
                  <a:srgbClr val="374151"/>
                </a:solidFill>
                <a:effectLst/>
                <a:latin typeface="+mn-lt"/>
              </a:rPr>
              <a:t>Durability and Fault Tolerance:</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Kafka's replication mechanism ensures the durability of messages. Each partition has multiple replicas distributed across different brokers, providing fault tolerance.</a:t>
            </a:r>
          </a:p>
          <a:p>
            <a:pPr algn="l">
              <a:buFont typeface="Arial" panose="020B0604020202020204" pitchFamily="34" charset="0"/>
              <a:buChar char="•"/>
            </a:pPr>
            <a:r>
              <a:rPr lang="en-US" sz="1600" b="0" i="0" dirty="0">
                <a:solidFill>
                  <a:srgbClr val="374151"/>
                </a:solidFill>
                <a:effectLst/>
                <a:latin typeface="+mn-lt"/>
              </a:rPr>
              <a:t>Even if some brokers or partitions become unavailable, messages can still be retrieved from the available replicas.</a:t>
            </a:r>
          </a:p>
          <a:p>
            <a:pPr marL="12700" indent="0" algn="l">
              <a:buNone/>
            </a:pPr>
            <a:endParaRPr lang="en-US" sz="1600" b="1" i="0" dirty="0">
              <a:solidFill>
                <a:srgbClr val="374151"/>
              </a:solidFill>
              <a:effectLst/>
              <a:latin typeface="+mn-lt"/>
            </a:endParaRPr>
          </a:p>
        </p:txBody>
      </p:sp>
      <p:pic>
        <p:nvPicPr>
          <p:cNvPr id="4" name="Billede 3">
            <a:extLst>
              <a:ext uri="{FF2B5EF4-FFF2-40B4-BE49-F238E27FC236}">
                <a16:creationId xmlns:a16="http://schemas.microsoft.com/office/drawing/2014/main" id="{D8571629-C4FF-509F-D01E-F90EF75592D7}"/>
              </a:ext>
            </a:extLst>
          </p:cNvPr>
          <p:cNvPicPr>
            <a:picLocks/>
          </p:cNvPicPr>
          <p:nvPr/>
        </p:nvPicPr>
        <p:blipFill>
          <a:blip r:embed="rId2"/>
          <a:stretch>
            <a:fillRect/>
          </a:stretch>
        </p:blipFill>
        <p:spPr>
          <a:xfrm>
            <a:off x="1791477" y="1052512"/>
            <a:ext cx="6120432" cy="2045251"/>
          </a:xfrm>
          <a:prstGeom prst="rect">
            <a:avLst/>
          </a:prstGeom>
        </p:spPr>
      </p:pic>
    </p:spTree>
    <p:extLst>
      <p:ext uri="{BB962C8B-B14F-4D97-AF65-F5344CB8AC3E}">
        <p14:creationId xmlns:p14="http://schemas.microsoft.com/office/powerpoint/2010/main" val="83127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75BA43-1A73-A9A6-5F68-7CBE98316CC5}"/>
              </a:ext>
            </a:extLst>
          </p:cNvPr>
          <p:cNvSpPr>
            <a:spLocks noGrp="1"/>
          </p:cNvSpPr>
          <p:nvPr>
            <p:ph type="title"/>
          </p:nvPr>
        </p:nvSpPr>
        <p:spPr/>
        <p:txBody>
          <a:bodyPr/>
          <a:lstStyle/>
          <a:p>
            <a:r>
              <a:rPr lang="da-DK" dirty="0" err="1"/>
              <a:t>Topic</a:t>
            </a:r>
            <a:r>
              <a:rPr lang="da-DK" dirty="0"/>
              <a:t> - </a:t>
            </a:r>
            <a:r>
              <a:rPr lang="da-DK" dirty="0" err="1"/>
              <a:t>order</a:t>
            </a:r>
            <a:r>
              <a:rPr lang="da-DK" dirty="0"/>
              <a:t> &amp; </a:t>
            </a:r>
            <a:r>
              <a:rPr lang="da-DK" dirty="0" err="1"/>
              <a:t>durability</a:t>
            </a:r>
            <a:endParaRPr lang="da-DK" dirty="0"/>
          </a:p>
        </p:txBody>
      </p:sp>
      <p:sp>
        <p:nvSpPr>
          <p:cNvPr id="3" name="Pladsholder til tekst 2">
            <a:extLst>
              <a:ext uri="{FF2B5EF4-FFF2-40B4-BE49-F238E27FC236}">
                <a16:creationId xmlns:a16="http://schemas.microsoft.com/office/drawing/2014/main" id="{07712285-6F15-0C38-1611-284F3C6EFDFF}"/>
              </a:ext>
            </a:extLst>
          </p:cNvPr>
          <p:cNvSpPr>
            <a:spLocks noGrp="1"/>
          </p:cNvSpPr>
          <p:nvPr>
            <p:ph type="body" idx="1"/>
          </p:nvPr>
        </p:nvSpPr>
        <p:spPr>
          <a:xfrm>
            <a:off x="360362" y="3191069"/>
            <a:ext cx="9359900" cy="3046218"/>
          </a:xfrm>
        </p:spPr>
        <p:txBody>
          <a:bodyPr/>
          <a:lstStyle/>
          <a:p>
            <a:pPr marL="12700" indent="0" algn="l">
              <a:buNone/>
            </a:pPr>
            <a:r>
              <a:rPr lang="en-US" sz="1600" b="1" i="0" dirty="0">
                <a:solidFill>
                  <a:srgbClr val="374151"/>
                </a:solidFill>
                <a:effectLst/>
                <a:latin typeface="+mn-lt"/>
              </a:rPr>
              <a:t>Message Ordering:</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Messages within a partition are strictly ordered based on their offsets. Kafka guarantees that messages are stored and delivered to consumers in the order they were produced within each partition.</a:t>
            </a:r>
          </a:p>
          <a:p>
            <a:pPr algn="l">
              <a:buFont typeface="Arial" panose="020B0604020202020204" pitchFamily="34" charset="0"/>
              <a:buChar char="•"/>
            </a:pPr>
            <a:r>
              <a:rPr lang="en-US" sz="1600" b="0" i="0" dirty="0">
                <a:solidFill>
                  <a:srgbClr val="374151"/>
                </a:solidFill>
                <a:effectLst/>
                <a:latin typeface="+mn-lt"/>
              </a:rPr>
              <a:t>While ordering is guaranteed within a partition, there is no global ordering across partitions.</a:t>
            </a:r>
          </a:p>
          <a:p>
            <a:pPr algn="l">
              <a:buFont typeface="Arial" panose="020B0604020202020204" pitchFamily="34" charset="0"/>
              <a:buChar char="•"/>
            </a:pPr>
            <a:endParaRPr lang="en-US" sz="1600" dirty="0">
              <a:solidFill>
                <a:srgbClr val="374151"/>
              </a:solidFill>
              <a:latin typeface="+mn-lt"/>
            </a:endParaRPr>
          </a:p>
          <a:p>
            <a:pPr marL="12700" indent="0" algn="l">
              <a:buNone/>
            </a:pPr>
            <a:r>
              <a:rPr lang="en-US" sz="1600" b="1" i="0" dirty="0">
                <a:solidFill>
                  <a:srgbClr val="374151"/>
                </a:solidFill>
                <a:effectLst/>
                <a:latin typeface="+mn-lt"/>
              </a:rPr>
              <a:t>Durable Storage:</a:t>
            </a:r>
            <a:endParaRPr lang="en-US" sz="1600" b="0" i="0" dirty="0">
              <a:solidFill>
                <a:srgbClr val="374151"/>
              </a:solidFill>
              <a:effectLst/>
              <a:latin typeface="+mn-lt"/>
            </a:endParaRPr>
          </a:p>
          <a:p>
            <a:pPr algn="l">
              <a:buFont typeface="Arial" panose="020B0604020202020204" pitchFamily="34" charset="0"/>
              <a:buChar char="•"/>
            </a:pPr>
            <a:r>
              <a:rPr lang="en-US" sz="1600" b="0" i="0" dirty="0">
                <a:solidFill>
                  <a:srgbClr val="374151"/>
                </a:solidFill>
                <a:effectLst/>
                <a:latin typeface="+mn-lt"/>
              </a:rPr>
              <a:t>Kafka stores messages within topics in a durable and fault-tolerant manner. Messages are written to log segments, and log segments are replicated across Kafka brokers.</a:t>
            </a:r>
          </a:p>
          <a:p>
            <a:pPr algn="l">
              <a:buFont typeface="Arial" panose="020B0604020202020204" pitchFamily="34" charset="0"/>
              <a:buChar char="•"/>
            </a:pPr>
            <a:endParaRPr lang="en-US" sz="1600" b="0" i="0" dirty="0">
              <a:solidFill>
                <a:srgbClr val="374151"/>
              </a:solidFill>
              <a:effectLst/>
              <a:latin typeface="+mn-lt"/>
            </a:endParaRPr>
          </a:p>
        </p:txBody>
      </p:sp>
      <p:pic>
        <p:nvPicPr>
          <p:cNvPr id="4" name="Billede 3">
            <a:extLst>
              <a:ext uri="{FF2B5EF4-FFF2-40B4-BE49-F238E27FC236}">
                <a16:creationId xmlns:a16="http://schemas.microsoft.com/office/drawing/2014/main" id="{4411BE78-56D2-914E-36F2-AF7A8FAE985D}"/>
              </a:ext>
            </a:extLst>
          </p:cNvPr>
          <p:cNvPicPr>
            <a:picLocks/>
          </p:cNvPicPr>
          <p:nvPr/>
        </p:nvPicPr>
        <p:blipFill>
          <a:blip r:embed="rId2"/>
          <a:stretch>
            <a:fillRect/>
          </a:stretch>
        </p:blipFill>
        <p:spPr>
          <a:xfrm>
            <a:off x="1791477" y="1052512"/>
            <a:ext cx="6120432" cy="2045251"/>
          </a:xfrm>
          <a:prstGeom prst="rect">
            <a:avLst/>
          </a:prstGeom>
        </p:spPr>
      </p:pic>
    </p:spTree>
    <p:extLst>
      <p:ext uri="{BB962C8B-B14F-4D97-AF65-F5344CB8AC3E}">
        <p14:creationId xmlns:p14="http://schemas.microsoft.com/office/powerpoint/2010/main" val="3516249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AA232F-BBA3-DB6D-2BDA-C49B4906E0F5}"/>
              </a:ext>
            </a:extLst>
          </p:cNvPr>
          <p:cNvSpPr>
            <a:spLocks noGrp="1"/>
          </p:cNvSpPr>
          <p:nvPr>
            <p:ph type="title"/>
          </p:nvPr>
        </p:nvSpPr>
        <p:spPr/>
        <p:txBody>
          <a:bodyPr/>
          <a:lstStyle/>
          <a:p>
            <a:r>
              <a:rPr lang="en-US" dirty="0"/>
              <a:t>Compacted topic</a:t>
            </a:r>
          </a:p>
        </p:txBody>
      </p:sp>
      <p:pic>
        <p:nvPicPr>
          <p:cNvPr id="4" name="Billede 3">
            <a:extLst>
              <a:ext uri="{FF2B5EF4-FFF2-40B4-BE49-F238E27FC236}">
                <a16:creationId xmlns:a16="http://schemas.microsoft.com/office/drawing/2014/main" id="{14F031CD-34BB-6B41-15BB-F2BBCA219253}"/>
              </a:ext>
            </a:extLst>
          </p:cNvPr>
          <p:cNvPicPr>
            <a:picLocks/>
          </p:cNvPicPr>
          <p:nvPr/>
        </p:nvPicPr>
        <p:blipFill>
          <a:blip r:embed="rId2"/>
          <a:stretch>
            <a:fillRect/>
          </a:stretch>
        </p:blipFill>
        <p:spPr>
          <a:xfrm>
            <a:off x="1936376" y="2621210"/>
            <a:ext cx="6200775" cy="3819525"/>
          </a:xfrm>
          <a:prstGeom prst="rect">
            <a:avLst/>
          </a:prstGeom>
        </p:spPr>
      </p:pic>
      <p:sp>
        <p:nvSpPr>
          <p:cNvPr id="5" name="Pladsholder til tekst 2">
            <a:extLst>
              <a:ext uri="{FF2B5EF4-FFF2-40B4-BE49-F238E27FC236}">
                <a16:creationId xmlns:a16="http://schemas.microsoft.com/office/drawing/2014/main" id="{6CEF2777-7EFE-038F-0635-C549330FE992}"/>
              </a:ext>
            </a:extLst>
          </p:cNvPr>
          <p:cNvSpPr>
            <a:spLocks noGrp="1"/>
          </p:cNvSpPr>
          <p:nvPr>
            <p:ph type="body" idx="1"/>
          </p:nvPr>
        </p:nvSpPr>
        <p:spPr>
          <a:xfrm>
            <a:off x="360362" y="1052513"/>
            <a:ext cx="9352805" cy="1382778"/>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600" b="0" i="0" u="none" strike="noStrike" cap="none" normalizeH="0" baseline="0" dirty="0" err="1">
                <a:ln>
                  <a:noFill/>
                </a:ln>
                <a:solidFill>
                  <a:schemeClr val="tx1"/>
                </a:solidFill>
                <a:effectLst/>
                <a:latin typeface="+mn-lt"/>
              </a:rPr>
              <a:t>Compacted</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topics</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only</a:t>
            </a:r>
            <a:r>
              <a:rPr kumimoji="0" lang="da-DK" altLang="da-DK" sz="1600" b="0" i="0" u="none" strike="noStrike" cap="none" normalizeH="0" baseline="0" dirty="0">
                <a:ln>
                  <a:noFill/>
                </a:ln>
                <a:solidFill>
                  <a:schemeClr val="tx1"/>
                </a:solidFill>
                <a:effectLst/>
                <a:latin typeface="+mn-lt"/>
              </a:rPr>
              <a:t> hold the </a:t>
            </a:r>
            <a:r>
              <a:rPr kumimoji="0" lang="da-DK" altLang="da-DK" sz="1600" b="0" i="0" u="none" strike="noStrike" cap="none" normalizeH="0" baseline="0" dirty="0" err="1">
                <a:ln>
                  <a:noFill/>
                </a:ln>
                <a:solidFill>
                  <a:schemeClr val="tx1"/>
                </a:solidFill>
                <a:effectLst/>
                <a:latin typeface="+mn-lt"/>
              </a:rPr>
              <a:t>latest</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instance</a:t>
            </a:r>
            <a:r>
              <a:rPr kumimoji="0" lang="da-DK" altLang="da-DK" sz="1600" b="0" i="0" u="none" strike="noStrike" cap="none" normalizeH="0" baseline="0" dirty="0">
                <a:ln>
                  <a:noFill/>
                </a:ln>
                <a:solidFill>
                  <a:schemeClr val="tx1"/>
                </a:solidFill>
                <a:effectLst/>
                <a:latin typeface="+mn-lt"/>
              </a:rPr>
              <a:t> of a given </a:t>
            </a:r>
            <a:r>
              <a:rPr kumimoji="0" lang="da-DK" altLang="da-DK" sz="1600" b="0" i="0" u="none" strike="noStrike" cap="none" normalizeH="0" baseline="0" dirty="0" err="1">
                <a:ln>
                  <a:noFill/>
                </a:ln>
                <a:solidFill>
                  <a:schemeClr val="tx1"/>
                </a:solidFill>
                <a:effectLst/>
                <a:latin typeface="+mn-lt"/>
              </a:rPr>
              <a:t>key</a:t>
            </a:r>
            <a:r>
              <a:rPr kumimoji="0" lang="da-DK" altLang="da-DK" sz="1600" b="0" i="0" u="none" strike="noStrike" cap="none" normalizeH="0" baseline="0" dirty="0">
                <a:ln>
                  <a:noFill/>
                </a:ln>
                <a:solidFill>
                  <a:schemeClr val="tx1"/>
                </a:solidFill>
                <a:effectLst/>
                <a:latin typeface="+mn-lt"/>
              </a:rPr>
              <a:t> – </a:t>
            </a:r>
            <a:r>
              <a:rPr kumimoji="0" lang="da-DK" altLang="da-DK" sz="1600" b="0" i="0" u="none" strike="noStrike" cap="none" normalizeH="0" baseline="0" dirty="0" err="1">
                <a:ln>
                  <a:noFill/>
                </a:ln>
                <a:solidFill>
                  <a:schemeClr val="tx1"/>
                </a:solidFill>
                <a:effectLst/>
                <a:latin typeface="+mn-lt"/>
              </a:rPr>
              <a:t>much</a:t>
            </a:r>
            <a:r>
              <a:rPr kumimoji="0" lang="da-DK" altLang="da-DK" sz="1600" b="0" i="0" u="none" strike="noStrike" cap="none" normalizeH="0" baseline="0" dirty="0">
                <a:ln>
                  <a:noFill/>
                </a:ln>
                <a:solidFill>
                  <a:schemeClr val="tx1"/>
                </a:solidFill>
                <a:effectLst/>
                <a:latin typeface="+mn-lt"/>
              </a:rPr>
              <a:t> like a </a:t>
            </a:r>
            <a:r>
              <a:rPr kumimoji="0" lang="da-DK" altLang="da-DK" sz="1600" b="0" i="0" u="none" strike="noStrike" cap="none" normalizeH="0" baseline="0" dirty="0" err="1">
                <a:ln>
                  <a:noFill/>
                </a:ln>
                <a:solidFill>
                  <a:schemeClr val="tx1"/>
                </a:solidFill>
                <a:effectLst/>
                <a:latin typeface="+mn-lt"/>
              </a:rPr>
              <a:t>regular</a:t>
            </a:r>
            <a:r>
              <a:rPr kumimoji="0" lang="da-DK" altLang="da-DK" sz="1600" b="0" i="0" u="none" strike="noStrike" cap="none" normalizeH="0" baseline="0" dirty="0">
                <a:ln>
                  <a:noFill/>
                </a:ln>
                <a:solidFill>
                  <a:schemeClr val="tx1"/>
                </a:solidFill>
                <a:effectLst/>
                <a:latin typeface="+mn-lt"/>
              </a:rPr>
              <a:t> database </a:t>
            </a:r>
            <a:r>
              <a:rPr kumimoji="0" lang="da-DK" altLang="da-DK" sz="1600" b="0" i="0" u="none" strike="noStrike" cap="none" normalizeH="0" baseline="0" dirty="0" err="1">
                <a:ln>
                  <a:noFill/>
                </a:ln>
                <a:solidFill>
                  <a:schemeClr val="tx1"/>
                </a:solidFill>
                <a:effectLst/>
                <a:latin typeface="+mn-lt"/>
              </a:rPr>
              <a:t>table</a:t>
            </a:r>
            <a:r>
              <a:rPr kumimoji="0" lang="da-DK" altLang="da-DK" sz="1600" b="0" i="0" u="none" strike="noStrike" cap="none" normalizeH="0" baseline="0" dirty="0">
                <a:ln>
                  <a:noFill/>
                </a:ln>
                <a:solidFill>
                  <a:schemeClr val="tx1"/>
                </a:solidFill>
                <a:effectLst/>
                <a:latin typeface="+mn-lt"/>
              </a:rPr>
              <a:t>. This </a:t>
            </a:r>
            <a:r>
              <a:rPr kumimoji="0" lang="da-DK" altLang="da-DK" sz="1600" b="0" i="0" u="none" strike="noStrike" cap="none" normalizeH="0" baseline="0" dirty="0" err="1">
                <a:ln>
                  <a:noFill/>
                </a:ln>
                <a:solidFill>
                  <a:schemeClr val="tx1"/>
                </a:solidFill>
                <a:effectLst/>
                <a:latin typeface="+mn-lt"/>
              </a:rPr>
              <a:t>can</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be</a:t>
            </a:r>
            <a:r>
              <a:rPr kumimoji="0" lang="da-DK" altLang="da-DK" sz="1600" b="0" i="0" u="none" strike="noStrike" cap="none" normalizeH="0" baseline="0" dirty="0">
                <a:ln>
                  <a:noFill/>
                </a:ln>
                <a:solidFill>
                  <a:schemeClr val="tx1"/>
                </a:solidFill>
                <a:effectLst/>
                <a:latin typeface="+mn-lt"/>
              </a:rPr>
              <a:t> efficient in </a:t>
            </a:r>
            <a:r>
              <a:rPr kumimoji="0" lang="da-DK" altLang="da-DK" sz="1600" b="0" i="0" u="none" strike="noStrike" cap="none" normalizeH="0" baseline="0" dirty="0" err="1">
                <a:ln>
                  <a:noFill/>
                </a:ln>
                <a:solidFill>
                  <a:schemeClr val="tx1"/>
                </a:solidFill>
                <a:effectLst/>
                <a:latin typeface="+mn-lt"/>
              </a:rPr>
              <a:t>some</a:t>
            </a:r>
            <a:r>
              <a:rPr kumimoji="0" lang="da-DK" altLang="da-DK" sz="1600" b="0" i="0" u="none" strike="noStrike" cap="none" normalizeH="0" baseline="0" dirty="0">
                <a:ln>
                  <a:noFill/>
                </a:ln>
                <a:solidFill>
                  <a:schemeClr val="tx1"/>
                </a:solidFill>
                <a:effectLst/>
                <a:latin typeface="+mn-lt"/>
              </a:rPr>
              <a:t> cases </a:t>
            </a:r>
            <a:r>
              <a:rPr kumimoji="0" lang="da-DK" altLang="da-DK" sz="1600" b="0" i="0" u="none" strike="noStrike" cap="none" normalizeH="0" baseline="0" dirty="0" err="1">
                <a:ln>
                  <a:noFill/>
                </a:ln>
                <a:solidFill>
                  <a:schemeClr val="tx1"/>
                </a:solidFill>
                <a:effectLst/>
                <a:latin typeface="+mn-lt"/>
              </a:rPr>
              <a:t>when</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you</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are</a:t>
            </a:r>
            <a:r>
              <a:rPr kumimoji="0" lang="da-DK" altLang="da-DK" sz="1600" b="0" i="0" u="none" strike="noStrike" cap="none" normalizeH="0" baseline="0" dirty="0">
                <a:ln>
                  <a:noFill/>
                </a:ln>
                <a:solidFill>
                  <a:schemeClr val="tx1"/>
                </a:solidFill>
                <a:effectLst/>
                <a:latin typeface="+mn-lt"/>
              </a:rPr>
              <a:t> not </a:t>
            </a:r>
            <a:r>
              <a:rPr kumimoji="0" lang="da-DK" altLang="da-DK" sz="1600" b="0" i="0" u="none" strike="noStrike" cap="none" normalizeH="0" baseline="0" dirty="0" err="1">
                <a:ln>
                  <a:noFill/>
                </a:ln>
                <a:solidFill>
                  <a:schemeClr val="tx1"/>
                </a:solidFill>
                <a:effectLst/>
                <a:latin typeface="+mn-lt"/>
              </a:rPr>
              <a:t>interested</a:t>
            </a:r>
            <a:r>
              <a:rPr kumimoji="0" lang="da-DK" altLang="da-DK" sz="1600" b="0" i="0" u="none" strike="noStrike" cap="none" normalizeH="0" baseline="0" dirty="0">
                <a:ln>
                  <a:noFill/>
                </a:ln>
                <a:solidFill>
                  <a:schemeClr val="tx1"/>
                </a:solidFill>
                <a:effectLst/>
                <a:latin typeface="+mn-lt"/>
              </a:rPr>
              <a:t> in the </a:t>
            </a:r>
            <a:r>
              <a:rPr kumimoji="0" lang="da-DK" altLang="da-DK" sz="1600" b="0" i="0" u="none" strike="noStrike" cap="none" normalizeH="0" baseline="0" dirty="0" err="1">
                <a:ln>
                  <a:noFill/>
                </a:ln>
                <a:solidFill>
                  <a:schemeClr val="tx1"/>
                </a:solidFill>
                <a:effectLst/>
                <a:latin typeface="+mn-lt"/>
              </a:rPr>
              <a:t>entire</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history</a:t>
            </a:r>
            <a:r>
              <a:rPr kumimoji="0" lang="da-DK" altLang="da-DK" sz="1600" b="0" i="0" u="none" strike="noStrike" cap="none" normalizeH="0" baseline="0" dirty="0">
                <a:ln>
                  <a:noFill/>
                </a:ln>
                <a:solidFill>
                  <a:schemeClr val="tx1"/>
                </a:solidFill>
                <a:effectLst/>
                <a:latin typeface="+mn-lt"/>
              </a:rPr>
              <a:t> of events pr </a:t>
            </a:r>
            <a:r>
              <a:rPr kumimoji="0" lang="da-DK" altLang="da-DK" sz="1600" b="0" i="0" u="none" strike="noStrike" cap="none" normalizeH="0" baseline="0" dirty="0" err="1">
                <a:ln>
                  <a:noFill/>
                </a:ln>
                <a:solidFill>
                  <a:schemeClr val="tx1"/>
                </a:solidFill>
                <a:effectLst/>
                <a:latin typeface="+mn-lt"/>
              </a:rPr>
              <a:t>key</a:t>
            </a:r>
            <a:r>
              <a:rPr kumimoji="0" lang="da-DK" altLang="da-DK" sz="1600" b="0" i="0" u="none" strike="noStrike" cap="none" normalizeH="0" baseline="0" dirty="0">
                <a:ln>
                  <a:noFill/>
                </a:ln>
                <a:solidFill>
                  <a:schemeClr val="tx1"/>
                </a:solidFill>
                <a:effectLst/>
                <a:latin typeface="+mn-lt"/>
              </a:rPr>
              <a:t>, but just </a:t>
            </a:r>
            <a:r>
              <a:rPr kumimoji="0" lang="da-DK" altLang="da-DK" sz="1600" b="0" i="0" u="none" strike="noStrike" cap="none" normalizeH="0" baseline="0" dirty="0" err="1">
                <a:ln>
                  <a:noFill/>
                </a:ln>
                <a:solidFill>
                  <a:schemeClr val="tx1"/>
                </a:solidFill>
                <a:effectLst/>
                <a:latin typeface="+mn-lt"/>
              </a:rPr>
              <a:t>lookeing</a:t>
            </a:r>
            <a:r>
              <a:rPr kumimoji="0" lang="da-DK" altLang="da-DK" sz="1600" b="0" i="0" u="none" strike="noStrike" cap="none" normalizeH="0" baseline="0" dirty="0">
                <a:ln>
                  <a:noFill/>
                </a:ln>
                <a:solidFill>
                  <a:schemeClr val="tx1"/>
                </a:solidFill>
                <a:effectLst/>
                <a:latin typeface="+mn-lt"/>
              </a:rPr>
              <a:t> for the </a:t>
            </a:r>
            <a:r>
              <a:rPr kumimoji="0" lang="da-DK" altLang="da-DK" sz="1600" b="0" i="0" u="none" strike="noStrike" cap="none" normalizeH="0" baseline="0" dirty="0" err="1">
                <a:ln>
                  <a:noFill/>
                </a:ln>
                <a:solidFill>
                  <a:schemeClr val="tx1"/>
                </a:solidFill>
                <a:effectLst/>
                <a:latin typeface="+mn-lt"/>
              </a:rPr>
              <a:t>latest</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update</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Compacted</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topics</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should</a:t>
            </a:r>
            <a:r>
              <a:rPr kumimoji="0" lang="da-DK" altLang="da-DK" sz="1600" b="0" i="0" u="none" strike="noStrike" cap="none" normalizeH="0" baseline="0" dirty="0">
                <a:ln>
                  <a:noFill/>
                </a:ln>
                <a:solidFill>
                  <a:schemeClr val="tx1"/>
                </a:solidFill>
                <a:effectLst/>
                <a:latin typeface="+mn-lt"/>
              </a:rPr>
              <a:t> have </a:t>
            </a:r>
            <a:r>
              <a:rPr kumimoji="0" lang="da-DK" altLang="da-DK" sz="1600" b="0" i="0" u="none" strike="noStrike" cap="none" normalizeH="0" baseline="0" dirty="0" err="1">
                <a:ln>
                  <a:noFill/>
                </a:ln>
                <a:solidFill>
                  <a:schemeClr val="tx1"/>
                </a:solidFill>
                <a:effectLst/>
                <a:latin typeface="+mn-lt"/>
              </a:rPr>
              <a:t>few</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keys</a:t>
            </a:r>
            <a:r>
              <a:rPr kumimoji="0" lang="da-DK" altLang="da-DK" sz="1600" b="0" i="0" u="none" strike="noStrike" cap="none" normalizeH="0" baseline="0" dirty="0">
                <a:ln>
                  <a:noFill/>
                </a:ln>
                <a:solidFill>
                  <a:schemeClr val="tx1"/>
                </a:solidFill>
                <a:effectLst/>
                <a:latin typeface="+mn-lt"/>
              </a:rPr>
              <a:t> as </a:t>
            </a:r>
            <a:r>
              <a:rPr kumimoji="0" lang="da-DK" altLang="da-DK" sz="1600" b="0" i="0" u="none" strike="noStrike" cap="none" normalizeH="0" baseline="0" dirty="0" err="1">
                <a:ln>
                  <a:noFill/>
                </a:ln>
                <a:solidFill>
                  <a:schemeClr val="tx1"/>
                </a:solidFill>
                <a:effectLst/>
                <a:latin typeface="+mn-lt"/>
              </a:rPr>
              <a:t>they</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are</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quite</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expensive</a:t>
            </a:r>
            <a:r>
              <a:rPr kumimoji="0" lang="da-DK" altLang="da-DK" sz="1600" b="0" i="0" u="none" strike="noStrike" cap="none" normalizeH="0" baseline="0" dirty="0">
                <a:ln>
                  <a:noFill/>
                </a:ln>
                <a:solidFill>
                  <a:schemeClr val="tx1"/>
                </a:solidFill>
                <a:effectLst/>
                <a:latin typeface="+mn-lt"/>
              </a:rPr>
              <a:t> to </a:t>
            </a:r>
            <a:r>
              <a:rPr kumimoji="0" lang="da-DK" altLang="da-DK" sz="1600" b="0" i="0" u="none" strike="noStrike" cap="none" normalizeH="0" baseline="0" dirty="0" err="1">
                <a:ln>
                  <a:noFill/>
                </a:ln>
                <a:solidFill>
                  <a:schemeClr val="tx1"/>
                </a:solidFill>
                <a:effectLst/>
                <a:latin typeface="+mn-lt"/>
              </a:rPr>
              <a:t>maintain</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When</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creating</a:t>
            </a:r>
            <a:r>
              <a:rPr kumimoji="0" lang="da-DK" altLang="da-DK" sz="1600" b="0" i="0" u="none" strike="noStrike" cap="none" normalizeH="0" baseline="0" dirty="0">
                <a:ln>
                  <a:noFill/>
                </a:ln>
                <a:solidFill>
                  <a:schemeClr val="tx1"/>
                </a:solidFill>
                <a:effectLst/>
                <a:latin typeface="+mn-lt"/>
              </a:rPr>
              <a:t> a </a:t>
            </a:r>
            <a:r>
              <a:rPr kumimoji="0" lang="da-DK" altLang="da-DK" sz="1600" b="0" i="0" u="none" strike="noStrike" cap="none" normalizeH="0" baseline="0" dirty="0" err="1">
                <a:ln>
                  <a:noFill/>
                </a:ln>
                <a:solidFill>
                  <a:schemeClr val="tx1"/>
                </a:solidFill>
                <a:effectLst/>
                <a:latin typeface="+mn-lt"/>
              </a:rPr>
              <a:t>topic</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you</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can</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also</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specify</a:t>
            </a:r>
            <a:r>
              <a:rPr kumimoji="0" lang="da-DK" altLang="da-DK" sz="1600" b="0" i="0" u="none" strike="noStrike" cap="none" normalizeH="0" baseline="0" dirty="0">
                <a:ln>
                  <a:noFill/>
                </a:ln>
                <a:solidFill>
                  <a:schemeClr val="tx1"/>
                </a:solidFill>
                <a:effectLst/>
                <a:latin typeface="+mn-lt"/>
              </a:rPr>
              <a:t> the </a:t>
            </a:r>
            <a:r>
              <a:rPr kumimoji="0" lang="da-DK" altLang="da-DK" sz="1600" b="0" i="0" u="none" strike="noStrike" cap="none" normalizeH="0" baseline="0" dirty="0" err="1">
                <a:ln>
                  <a:noFill/>
                </a:ln>
                <a:solidFill>
                  <a:schemeClr val="tx1"/>
                </a:solidFill>
                <a:effectLst/>
                <a:latin typeface="Consolas" panose="020B0609020204030204" pitchFamily="49" charset="0"/>
              </a:rPr>
              <a:t>cleanup.policy</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mn-lt"/>
              </a:rPr>
              <a:t>property</a:t>
            </a:r>
            <a:r>
              <a:rPr kumimoji="0" lang="da-DK" altLang="da-DK" sz="1600" b="0" i="0" u="none" strike="noStrike" cap="none" normalizeH="0" baseline="0" dirty="0">
                <a:ln>
                  <a:noFill/>
                </a:ln>
                <a:solidFill>
                  <a:schemeClr val="tx1"/>
                </a:solidFill>
                <a:effectLst/>
                <a:latin typeface="+mn-lt"/>
              </a:rPr>
              <a:t> to </a:t>
            </a:r>
            <a:r>
              <a:rPr kumimoji="0" lang="da-DK" altLang="da-DK" sz="1600" b="0" i="0" u="none" strike="noStrike" cap="none" normalizeH="0" baseline="0" dirty="0" err="1">
                <a:ln>
                  <a:noFill/>
                </a:ln>
                <a:solidFill>
                  <a:schemeClr val="tx1"/>
                </a:solidFill>
                <a:effectLst/>
                <a:latin typeface="+mn-lt"/>
              </a:rPr>
              <a:t>be</a:t>
            </a:r>
            <a:r>
              <a:rPr kumimoji="0" lang="da-DK" altLang="da-DK" sz="1600" b="0" i="0" u="none" strike="noStrike" cap="none" normalizeH="0" baseline="0" dirty="0">
                <a:ln>
                  <a:noFill/>
                </a:ln>
                <a:solidFill>
                  <a:schemeClr val="tx1"/>
                </a:solidFill>
                <a:effectLst/>
                <a:latin typeface="+mn-lt"/>
              </a:rPr>
              <a:t> </a:t>
            </a:r>
            <a:r>
              <a:rPr kumimoji="0" lang="da-DK" altLang="da-DK" sz="1600" b="0" i="0" u="none" strike="noStrike" cap="none" normalizeH="0" baseline="0" dirty="0" err="1">
                <a:ln>
                  <a:noFill/>
                </a:ln>
                <a:solidFill>
                  <a:schemeClr val="tx1"/>
                </a:solidFill>
                <a:effectLst/>
                <a:latin typeface="Consolas" panose="020B0609020204030204" pitchFamily="49" charset="0"/>
              </a:rPr>
              <a:t>compact</a:t>
            </a:r>
            <a:endParaRPr kumimoji="0" lang="da-DK" altLang="da-DK" sz="16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46501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8F2569-A33D-C041-2468-29663C683533}"/>
              </a:ext>
            </a:extLst>
          </p:cNvPr>
          <p:cNvSpPr>
            <a:spLocks noGrp="1"/>
          </p:cNvSpPr>
          <p:nvPr>
            <p:ph type="title"/>
          </p:nvPr>
        </p:nvSpPr>
        <p:spPr/>
        <p:txBody>
          <a:bodyPr/>
          <a:lstStyle/>
          <a:p>
            <a:r>
              <a:rPr lang="en-US" dirty="0"/>
              <a:t>Lunch Break</a:t>
            </a:r>
          </a:p>
        </p:txBody>
      </p:sp>
      <p:sp>
        <p:nvSpPr>
          <p:cNvPr id="3" name="Pladsholder til tekst 2">
            <a:extLst>
              <a:ext uri="{FF2B5EF4-FFF2-40B4-BE49-F238E27FC236}">
                <a16:creationId xmlns:a16="http://schemas.microsoft.com/office/drawing/2014/main" id="{E622A978-CE99-C70D-EA20-B923BD05D3EE}"/>
              </a:ext>
            </a:extLst>
          </p:cNvPr>
          <p:cNvSpPr>
            <a:spLocks noGrp="1"/>
          </p:cNvSpPr>
          <p:nvPr>
            <p:ph type="body" idx="1"/>
          </p:nvPr>
        </p:nvSpPr>
        <p:spPr/>
        <p:txBody>
          <a:bodyPr/>
          <a:lstStyle/>
          <a:p>
            <a:pPr marL="12700" indent="0" algn="ctr">
              <a:buNone/>
            </a:pPr>
            <a:r>
              <a:rPr lang="en-US" sz="4400" dirty="0"/>
              <a:t>Starting again at 12:30</a:t>
            </a:r>
          </a:p>
          <a:p>
            <a:pPr marL="12700" indent="0" algn="ctr">
              <a:buNone/>
            </a:pPr>
            <a:endParaRPr lang="en-US" sz="4400" dirty="0"/>
          </a:p>
          <a:p>
            <a:pPr marL="12700" indent="0" algn="ctr">
              <a:buNone/>
            </a:pPr>
            <a:r>
              <a:rPr lang="en-US" sz="4400" dirty="0"/>
              <a:t>Please raise your hand when you are back!</a:t>
            </a:r>
          </a:p>
        </p:txBody>
      </p:sp>
    </p:spTree>
    <p:extLst>
      <p:ext uri="{BB962C8B-B14F-4D97-AF65-F5344CB8AC3E}">
        <p14:creationId xmlns:p14="http://schemas.microsoft.com/office/powerpoint/2010/main" val="1650514928"/>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E4D1322-46BA-484A-A06D-ADF5DB34D535}">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15181</TotalTime>
  <Words>4119</Words>
  <Application>Microsoft Office PowerPoint</Application>
  <PresentationFormat>Brugerdefineret</PresentationFormat>
  <Paragraphs>409</Paragraphs>
  <Slides>43</Slides>
  <Notes>1</Notes>
  <HiddenSlides>0</HiddenSlides>
  <MMClips>0</MMClips>
  <ScaleCrop>false</ScaleCrop>
  <HeadingPairs>
    <vt:vector size="6" baseType="variant">
      <vt:variant>
        <vt:lpstr>Benyttede skrifttyper</vt:lpstr>
      </vt:variant>
      <vt:variant>
        <vt:i4>5</vt:i4>
      </vt:variant>
      <vt:variant>
        <vt:lpstr>Tema</vt:lpstr>
      </vt:variant>
      <vt:variant>
        <vt:i4>2</vt:i4>
      </vt:variant>
      <vt:variant>
        <vt:lpstr>Slidetitler</vt:lpstr>
      </vt:variant>
      <vt:variant>
        <vt:i4>43</vt:i4>
      </vt:variant>
    </vt:vector>
  </HeadingPairs>
  <TitlesOfParts>
    <vt:vector size="50" baseType="lpstr">
      <vt:lpstr>Arial Narrow</vt:lpstr>
      <vt:lpstr>Times New Roman</vt:lpstr>
      <vt:lpstr>Consolas</vt:lpstr>
      <vt:lpstr>Arial</vt:lpstr>
      <vt:lpstr>Calibri</vt:lpstr>
      <vt:lpstr>3_Standarddesign</vt:lpstr>
      <vt:lpstr>2_Standarddesign</vt:lpstr>
      <vt:lpstr>Kafka Broker</vt:lpstr>
      <vt:lpstr>Topics</vt:lpstr>
      <vt:lpstr>Topics</vt:lpstr>
      <vt:lpstr>Topics – partitioning</vt:lpstr>
      <vt:lpstr>Topics – parallelism &amp; retention</vt:lpstr>
      <vt:lpstr>Topics- pub/sub &amp; fault tolerance</vt:lpstr>
      <vt:lpstr>Topic - order &amp; durability</vt:lpstr>
      <vt:lpstr>Compacted topic</vt:lpstr>
      <vt:lpstr>Lunch Break</vt:lpstr>
      <vt:lpstr>Exercise</vt:lpstr>
      <vt:lpstr>Exercise</vt:lpstr>
      <vt:lpstr>Exercise</vt:lpstr>
      <vt:lpstr>Exercise</vt:lpstr>
      <vt:lpstr>Exercise</vt:lpstr>
      <vt:lpstr>Broker - topic configuration</vt:lpstr>
      <vt:lpstr>Partitions &amp; Replicas</vt:lpstr>
      <vt:lpstr>Partitions</vt:lpstr>
      <vt:lpstr>Partitions – parallelism &amp; scalability</vt:lpstr>
      <vt:lpstr>Replication of partitions</vt:lpstr>
      <vt:lpstr>Replication - ISR</vt:lpstr>
      <vt:lpstr>ISR configuration</vt:lpstr>
      <vt:lpstr>Exercise</vt:lpstr>
      <vt:lpstr>Replication – Leader election</vt:lpstr>
      <vt:lpstr>Log segments</vt:lpstr>
      <vt:lpstr>Log segments</vt:lpstr>
      <vt:lpstr>Log segments</vt:lpstr>
      <vt:lpstr>Log segments</vt:lpstr>
      <vt:lpstr>Log configuration</vt:lpstr>
      <vt:lpstr>Log configuration</vt:lpstr>
      <vt:lpstr>Exercise</vt:lpstr>
      <vt:lpstr>Agenda</vt:lpstr>
      <vt:lpstr>Broker internals</vt:lpstr>
      <vt:lpstr>Optimization – Sequential I/O</vt:lpstr>
      <vt:lpstr>Optimization - Zero copy</vt:lpstr>
      <vt:lpstr>Optimization - Page cache</vt:lpstr>
      <vt:lpstr>Agenda</vt:lpstr>
      <vt:lpstr>Failures</vt:lpstr>
      <vt:lpstr>Failures</vt:lpstr>
      <vt:lpstr>Transactions</vt:lpstr>
      <vt:lpstr>Security</vt:lpstr>
      <vt:lpstr>Security example</vt:lpstr>
      <vt:lpstr>Broker configuration</vt:lpstr>
      <vt:lpstr>Broker configuration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cp:lastModifiedBy>Martin Clausen</cp:lastModifiedBy>
  <cp:revision>147</cp:revision>
  <dcterms:modified xsi:type="dcterms:W3CDTF">2023-11-15T14:19:14Z</dcterms:modified>
</cp:coreProperties>
</file>